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omments/modernComment_12B_3D9FA65C.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1" r:id="rId2"/>
    <p:sldId id="294" r:id="rId3"/>
    <p:sldId id="295" r:id="rId4"/>
    <p:sldId id="274" r:id="rId5"/>
    <p:sldId id="292" r:id="rId6"/>
    <p:sldId id="296" r:id="rId7"/>
    <p:sldId id="297" r:id="rId8"/>
    <p:sldId id="304" r:id="rId9"/>
    <p:sldId id="305" r:id="rId10"/>
    <p:sldId id="312" r:id="rId11"/>
    <p:sldId id="303" r:id="rId12"/>
    <p:sldId id="306" r:id="rId13"/>
    <p:sldId id="299" r:id="rId14"/>
    <p:sldId id="307" r:id="rId15"/>
    <p:sldId id="310" r:id="rId16"/>
    <p:sldId id="308" r:id="rId17"/>
    <p:sldId id="309" r:id="rId18"/>
    <p:sldId id="311" r:id="rId19"/>
    <p:sldId id="314" r:id="rId20"/>
    <p:sldId id="313" r:id="rId21"/>
    <p:sldId id="317" r:id="rId22"/>
    <p:sldId id="316" r:id="rId23"/>
    <p:sldId id="318" r:id="rId24"/>
    <p:sldId id="315" r:id="rId25"/>
    <p:sldId id="325" r:id="rId26"/>
    <p:sldId id="322" r:id="rId27"/>
    <p:sldId id="320" r:id="rId28"/>
    <p:sldId id="326" r:id="rId29"/>
    <p:sldId id="321" r:id="rId30"/>
  </p:sldIdLst>
  <p:sldSz cx="12192000" cy="6858000"/>
  <p:notesSz cx="9940925" cy="6808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5DCB390-485B-4A6C-92D2-444D6CA2E65A}">
          <p14:sldIdLst>
            <p14:sldId id="291"/>
            <p14:sldId id="294"/>
            <p14:sldId id="295"/>
            <p14:sldId id="274"/>
            <p14:sldId id="292"/>
            <p14:sldId id="296"/>
            <p14:sldId id="297"/>
            <p14:sldId id="304"/>
            <p14:sldId id="305"/>
            <p14:sldId id="312"/>
            <p14:sldId id="303"/>
            <p14:sldId id="306"/>
            <p14:sldId id="299"/>
            <p14:sldId id="307"/>
            <p14:sldId id="310"/>
            <p14:sldId id="308"/>
            <p14:sldId id="309"/>
            <p14:sldId id="311"/>
            <p14:sldId id="314"/>
            <p14:sldId id="313"/>
            <p14:sldId id="317"/>
            <p14:sldId id="316"/>
            <p14:sldId id="318"/>
            <p14:sldId id="315"/>
            <p14:sldId id="325"/>
            <p14:sldId id="322"/>
            <p14:sldId id="320"/>
            <p14:sldId id="326"/>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2F76FC-9506-DB9B-6C19-968AC9B02BFB}" name="TANGUY, Rozenn" initials="TR" userId="S::rozenn.tanguy@coallia.org::3c87a535-a767-46de-ac71-28b614a30f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0DA56-C9D0-47E6-AF5B-54669821E612}" v="35" dt="2024-09-09T15:28:40.9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varScale="1">
        <p:scale>
          <a:sx n="78" d="100"/>
          <a:sy n="78" d="100"/>
        </p:scale>
        <p:origin x="87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1978"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omments/modernComment_12B_3D9FA65C.xml><?xml version="1.0" encoding="utf-8"?>
<p188:cmLst xmlns:a="http://schemas.openxmlformats.org/drawingml/2006/main" xmlns:r="http://schemas.openxmlformats.org/officeDocument/2006/relationships" xmlns:p188="http://schemas.microsoft.com/office/powerpoint/2018/8/main">
  <p188:cm id="{AD5ADDA2-92C5-4026-B1E4-6133D44A419B}" authorId="{412F76FC-9506-DB9B-6C19-968AC9B02BFB}" created="2024-09-09T15:18:54.041">
    <pc:sldMkLst xmlns:pc="http://schemas.microsoft.com/office/powerpoint/2013/main/command">
      <pc:docMk/>
      <pc:sldMk cId="1033872988" sldId="299"/>
    </pc:sldMkLst>
    <p188:txBody>
      <a:bodyPr/>
      <a:lstStyle/>
      <a:p>
        <a:r>
          <a:rPr lang="fr-FR"/>
          <a:t>A voir si on conserve cette diapo ?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A9784-9ED5-4916-9CB3-2E00D138485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fr-FR"/>
        </a:p>
      </dgm:t>
    </dgm:pt>
    <dgm:pt modelId="{3DE68242-08A4-4314-9459-44C2AC066F0C}">
      <dgm:prSet phldrT="[Texte]" custT="1"/>
      <dgm:spPr/>
      <dgm:t>
        <a:bodyPr/>
        <a:lstStyle/>
        <a:p>
          <a:r>
            <a:rPr lang="fr-FR" sz="1800" b="1" dirty="0">
              <a:solidFill>
                <a:srgbClr val="AD2563"/>
              </a:solidFill>
            </a:rPr>
            <a:t>CAES</a:t>
          </a:r>
        </a:p>
      </dgm:t>
    </dgm:pt>
    <dgm:pt modelId="{0F0B7F75-CBF1-4614-9973-EC7424306524}" type="parTrans" cxnId="{598BCAF4-ED19-402D-B7D4-E642D6ADC7C7}">
      <dgm:prSet/>
      <dgm:spPr/>
      <dgm:t>
        <a:bodyPr/>
        <a:lstStyle/>
        <a:p>
          <a:endParaRPr lang="fr-FR"/>
        </a:p>
      </dgm:t>
    </dgm:pt>
    <dgm:pt modelId="{30295C06-D776-4BF2-8498-FCA4DC81333E}" type="sibTrans" cxnId="{598BCAF4-ED19-402D-B7D4-E642D6ADC7C7}">
      <dgm:prSet/>
      <dgm:spPr/>
      <dgm:t>
        <a:bodyPr/>
        <a:lstStyle/>
        <a:p>
          <a:endParaRPr lang="fr-FR"/>
        </a:p>
      </dgm:t>
    </dgm:pt>
    <dgm:pt modelId="{17A76001-11AB-46C1-8611-503449678082}">
      <dgm:prSet phldrT="[Texte]" custT="1"/>
      <dgm:spPr/>
      <dgm:t>
        <a:bodyPr/>
        <a:lstStyle/>
        <a:p>
          <a:r>
            <a:rPr lang="fr-FR" sz="1400" b="1" dirty="0"/>
            <a:t>Centre d’Accueil et d’Etude de Situations</a:t>
          </a:r>
        </a:p>
      </dgm:t>
    </dgm:pt>
    <dgm:pt modelId="{0B3D55A6-E755-4641-994B-4AD3B765F780}" type="parTrans" cxnId="{B1418E0B-1F49-47F0-B07B-59C405B135EC}">
      <dgm:prSet/>
      <dgm:spPr/>
      <dgm:t>
        <a:bodyPr/>
        <a:lstStyle/>
        <a:p>
          <a:endParaRPr lang="fr-FR"/>
        </a:p>
      </dgm:t>
    </dgm:pt>
    <dgm:pt modelId="{2F77D3B7-84CC-4168-8B9D-6FF15A6892C2}" type="sibTrans" cxnId="{B1418E0B-1F49-47F0-B07B-59C405B135EC}">
      <dgm:prSet/>
      <dgm:spPr/>
      <dgm:t>
        <a:bodyPr/>
        <a:lstStyle/>
        <a:p>
          <a:endParaRPr lang="fr-FR"/>
        </a:p>
      </dgm:t>
    </dgm:pt>
    <dgm:pt modelId="{CADD595A-2CB3-4829-BB25-86ABCA1E4175}">
      <dgm:prSet phldrT="[Texte]" custT="1"/>
      <dgm:spPr/>
      <dgm:t>
        <a:bodyPr/>
        <a:lstStyle/>
        <a:p>
          <a:r>
            <a:rPr lang="fr-FR" sz="1800" b="1" dirty="0">
              <a:solidFill>
                <a:srgbClr val="AD2563"/>
              </a:solidFill>
            </a:rPr>
            <a:t>HUDA</a:t>
          </a:r>
        </a:p>
      </dgm:t>
    </dgm:pt>
    <dgm:pt modelId="{6CCCCE01-6D5D-4C5C-9EB2-5671C5F867EB}" type="parTrans" cxnId="{8132DFEB-B373-40E6-A8BF-F6E65BA448C2}">
      <dgm:prSet/>
      <dgm:spPr/>
      <dgm:t>
        <a:bodyPr/>
        <a:lstStyle/>
        <a:p>
          <a:endParaRPr lang="fr-FR"/>
        </a:p>
      </dgm:t>
    </dgm:pt>
    <dgm:pt modelId="{D2A2632F-6463-49F0-87C1-CD39FC89CD35}" type="sibTrans" cxnId="{8132DFEB-B373-40E6-A8BF-F6E65BA448C2}">
      <dgm:prSet/>
      <dgm:spPr/>
      <dgm:t>
        <a:bodyPr/>
        <a:lstStyle/>
        <a:p>
          <a:endParaRPr lang="fr-FR"/>
        </a:p>
      </dgm:t>
    </dgm:pt>
    <dgm:pt modelId="{9C105E26-BE13-489D-91A4-4AB29F984519}">
      <dgm:prSet phldrT="[Texte]" custT="1"/>
      <dgm:spPr/>
      <dgm:t>
        <a:bodyPr/>
        <a:lstStyle/>
        <a:p>
          <a:r>
            <a:rPr lang="fr-FR" sz="1800" b="1" dirty="0">
              <a:solidFill>
                <a:srgbClr val="FF9900"/>
              </a:solidFill>
            </a:rPr>
            <a:t>CPH</a:t>
          </a:r>
        </a:p>
      </dgm:t>
    </dgm:pt>
    <dgm:pt modelId="{33D1B132-A760-4A5E-A6BE-2F1E687DB05A}" type="parTrans" cxnId="{51296BA8-6614-4F98-B1FB-87714E236DF5}">
      <dgm:prSet/>
      <dgm:spPr/>
      <dgm:t>
        <a:bodyPr/>
        <a:lstStyle/>
        <a:p>
          <a:endParaRPr lang="fr-FR"/>
        </a:p>
      </dgm:t>
    </dgm:pt>
    <dgm:pt modelId="{115ADAD9-9763-417D-9AFF-92C198D2B87C}" type="sibTrans" cxnId="{51296BA8-6614-4F98-B1FB-87714E236DF5}">
      <dgm:prSet/>
      <dgm:spPr/>
      <dgm:t>
        <a:bodyPr/>
        <a:lstStyle/>
        <a:p>
          <a:endParaRPr lang="fr-FR"/>
        </a:p>
      </dgm:t>
    </dgm:pt>
    <dgm:pt modelId="{764BF5FF-5A21-4D00-A78A-304EB59DA845}">
      <dgm:prSet phldrT="[Texte]"/>
      <dgm:spPr/>
      <dgm:t>
        <a:bodyPr/>
        <a:lstStyle/>
        <a:p>
          <a:r>
            <a:rPr lang="fr-FR" b="1" dirty="0"/>
            <a:t>Centre Provisoire d’Hébergement</a:t>
          </a:r>
        </a:p>
      </dgm:t>
    </dgm:pt>
    <dgm:pt modelId="{1112DD6B-9185-4378-8E2F-755A3C1B9D90}" type="parTrans" cxnId="{B8DF5BC1-BBF3-430E-A654-4DEAD8921902}">
      <dgm:prSet/>
      <dgm:spPr/>
      <dgm:t>
        <a:bodyPr/>
        <a:lstStyle/>
        <a:p>
          <a:endParaRPr lang="fr-FR"/>
        </a:p>
      </dgm:t>
    </dgm:pt>
    <dgm:pt modelId="{3B1EB174-D137-40C8-A751-4E32CED2F84B}" type="sibTrans" cxnId="{B8DF5BC1-BBF3-430E-A654-4DEAD8921902}">
      <dgm:prSet/>
      <dgm:spPr/>
      <dgm:t>
        <a:bodyPr/>
        <a:lstStyle/>
        <a:p>
          <a:endParaRPr lang="fr-FR"/>
        </a:p>
      </dgm:t>
    </dgm:pt>
    <dgm:pt modelId="{99E0795D-876F-440A-9F67-8E59ADD6EB8C}">
      <dgm:prSet phldrT="[Texte]" custT="1"/>
      <dgm:spPr/>
      <dgm:t>
        <a:bodyPr/>
        <a:lstStyle/>
        <a:p>
          <a:r>
            <a:rPr lang="fr-FR" sz="1400" dirty="0"/>
            <a:t>Hébergement temporaire en attendant une orientation vers un dispositif Pérenne après évaluation de la situation =&gt; SAS d’accueil</a:t>
          </a:r>
        </a:p>
      </dgm:t>
    </dgm:pt>
    <dgm:pt modelId="{98FF8DB5-0D15-485D-A359-0DA8AC67B3B4}" type="parTrans" cxnId="{ACD15F58-6476-4F1D-B5F4-80916B039EF7}">
      <dgm:prSet/>
      <dgm:spPr/>
      <dgm:t>
        <a:bodyPr/>
        <a:lstStyle/>
        <a:p>
          <a:endParaRPr lang="fr-FR"/>
        </a:p>
      </dgm:t>
    </dgm:pt>
    <dgm:pt modelId="{04C1E02F-7340-42E1-B1EA-94A5768BC753}" type="sibTrans" cxnId="{ACD15F58-6476-4F1D-B5F4-80916B039EF7}">
      <dgm:prSet/>
      <dgm:spPr/>
      <dgm:t>
        <a:bodyPr/>
        <a:lstStyle/>
        <a:p>
          <a:endParaRPr lang="fr-FR"/>
        </a:p>
      </dgm:t>
    </dgm:pt>
    <dgm:pt modelId="{2EB6E0A4-089D-40DD-B2A1-F42EB97C97E8}">
      <dgm:prSet phldrT="[Texte]" custT="1"/>
      <dgm:spPr/>
      <dgm:t>
        <a:bodyPr/>
        <a:lstStyle/>
        <a:p>
          <a:r>
            <a:rPr lang="fr-FR" sz="1400" b="1" dirty="0"/>
            <a:t>Hébergement d’Urgence des Demandeurs d’Asile</a:t>
          </a:r>
        </a:p>
      </dgm:t>
    </dgm:pt>
    <dgm:pt modelId="{3D2FE837-3FED-4B3B-9D37-446A1C20B3A0}" type="parTrans" cxnId="{A171AD08-ED19-4C8A-8C88-DB1AD17C6D29}">
      <dgm:prSet/>
      <dgm:spPr/>
      <dgm:t>
        <a:bodyPr/>
        <a:lstStyle/>
        <a:p>
          <a:endParaRPr lang="fr-FR"/>
        </a:p>
      </dgm:t>
    </dgm:pt>
    <dgm:pt modelId="{EF565677-8A26-49C9-921F-446C8BEE47E7}" type="sibTrans" cxnId="{A171AD08-ED19-4C8A-8C88-DB1AD17C6D29}">
      <dgm:prSet/>
      <dgm:spPr/>
      <dgm:t>
        <a:bodyPr/>
        <a:lstStyle/>
        <a:p>
          <a:endParaRPr lang="fr-FR"/>
        </a:p>
      </dgm:t>
    </dgm:pt>
    <dgm:pt modelId="{46CDC9A4-1DF4-4F83-84D8-2966EB09AA1B}">
      <dgm:prSet phldrT="[Texte]" custT="1"/>
      <dgm:spPr/>
      <dgm:t>
        <a:bodyPr/>
        <a:lstStyle/>
        <a:p>
          <a:r>
            <a:rPr lang="fr-FR" sz="1400" dirty="0"/>
            <a:t>Accueil des demandeurs d’asile en Procédure Accélérée ou dublinée</a:t>
          </a:r>
        </a:p>
      </dgm:t>
    </dgm:pt>
    <dgm:pt modelId="{8F0DEA7F-C8A2-4BC8-BBE2-2D2771491D26}" type="parTrans" cxnId="{9043B276-DFD4-4BCA-B056-9382C52B0490}">
      <dgm:prSet/>
      <dgm:spPr/>
      <dgm:t>
        <a:bodyPr/>
        <a:lstStyle/>
        <a:p>
          <a:endParaRPr lang="fr-FR"/>
        </a:p>
      </dgm:t>
    </dgm:pt>
    <dgm:pt modelId="{F9F7C108-0076-4D2A-BA99-D6C9F8719D46}" type="sibTrans" cxnId="{9043B276-DFD4-4BCA-B056-9382C52B0490}">
      <dgm:prSet/>
      <dgm:spPr/>
      <dgm:t>
        <a:bodyPr/>
        <a:lstStyle/>
        <a:p>
          <a:endParaRPr lang="fr-FR"/>
        </a:p>
      </dgm:t>
    </dgm:pt>
    <dgm:pt modelId="{7A86EB90-9564-445E-89A0-F01C72599584}">
      <dgm:prSet custT="1"/>
      <dgm:spPr/>
      <dgm:t>
        <a:bodyPr/>
        <a:lstStyle/>
        <a:p>
          <a:r>
            <a:rPr lang="fr-FR" sz="1800" b="1" dirty="0">
              <a:solidFill>
                <a:srgbClr val="00B050"/>
              </a:solidFill>
            </a:rPr>
            <a:t>CADA</a:t>
          </a:r>
        </a:p>
      </dgm:t>
    </dgm:pt>
    <dgm:pt modelId="{2C31DB34-698D-40D0-8C2A-301B59D68E19}" type="sibTrans" cxnId="{4304FBD8-C391-434F-9E87-FAE503D4A5FD}">
      <dgm:prSet/>
      <dgm:spPr/>
      <dgm:t>
        <a:bodyPr/>
        <a:lstStyle/>
        <a:p>
          <a:endParaRPr lang="fr-FR"/>
        </a:p>
      </dgm:t>
    </dgm:pt>
    <dgm:pt modelId="{4E5A87BE-05BC-42D1-9C55-D29170D32432}" type="parTrans" cxnId="{4304FBD8-C391-434F-9E87-FAE503D4A5FD}">
      <dgm:prSet/>
      <dgm:spPr/>
      <dgm:t>
        <a:bodyPr/>
        <a:lstStyle/>
        <a:p>
          <a:endParaRPr lang="fr-FR"/>
        </a:p>
      </dgm:t>
    </dgm:pt>
    <dgm:pt modelId="{E7577ED2-20E1-4AF2-8113-EE41CA674E98}">
      <dgm:prSet custT="1"/>
      <dgm:spPr/>
      <dgm:t>
        <a:bodyPr/>
        <a:lstStyle/>
        <a:p>
          <a:r>
            <a:rPr lang="fr-FR" sz="1400" b="1" dirty="0"/>
            <a:t>Centre d’Accueil pour Demandeurs d’Asile</a:t>
          </a:r>
        </a:p>
      </dgm:t>
    </dgm:pt>
    <dgm:pt modelId="{96A3EF13-9A25-40A4-909E-5124D6C3DBFD}" type="parTrans" cxnId="{0DB24713-98C7-4FBC-80C3-068BD3E68F78}">
      <dgm:prSet/>
      <dgm:spPr/>
      <dgm:t>
        <a:bodyPr/>
        <a:lstStyle/>
        <a:p>
          <a:endParaRPr lang="fr-FR"/>
        </a:p>
      </dgm:t>
    </dgm:pt>
    <dgm:pt modelId="{BA4DBDB3-39AC-49D6-BBA5-0F7D9A7FE34D}" type="sibTrans" cxnId="{0DB24713-98C7-4FBC-80C3-068BD3E68F78}">
      <dgm:prSet/>
      <dgm:spPr/>
      <dgm:t>
        <a:bodyPr/>
        <a:lstStyle/>
        <a:p>
          <a:endParaRPr lang="fr-FR"/>
        </a:p>
      </dgm:t>
    </dgm:pt>
    <dgm:pt modelId="{3E2A7A5B-A1AC-459F-A7A1-7BDBC6CAD507}">
      <dgm:prSet custT="1"/>
      <dgm:spPr/>
      <dgm:t>
        <a:bodyPr/>
        <a:lstStyle/>
        <a:p>
          <a:r>
            <a:rPr lang="fr-FR" sz="1400" dirty="0"/>
            <a:t>Hébergement temporaire des demandeurs d’Asile en procédure normale</a:t>
          </a:r>
        </a:p>
      </dgm:t>
    </dgm:pt>
    <dgm:pt modelId="{B9F004E7-8027-4BF8-A902-FA9503AB66AF}" type="parTrans" cxnId="{06C7D477-A16F-4EE6-975C-C8844C52A9B5}">
      <dgm:prSet/>
      <dgm:spPr/>
      <dgm:t>
        <a:bodyPr/>
        <a:lstStyle/>
        <a:p>
          <a:endParaRPr lang="fr-FR"/>
        </a:p>
      </dgm:t>
    </dgm:pt>
    <dgm:pt modelId="{D0A66ED7-638E-4EBE-850F-C925D4B3BA72}" type="sibTrans" cxnId="{06C7D477-A16F-4EE6-975C-C8844C52A9B5}">
      <dgm:prSet/>
      <dgm:spPr/>
      <dgm:t>
        <a:bodyPr/>
        <a:lstStyle/>
        <a:p>
          <a:endParaRPr lang="fr-FR"/>
        </a:p>
      </dgm:t>
    </dgm:pt>
    <dgm:pt modelId="{C9427C9D-9919-49B6-A6C9-BB1CA2779811}">
      <dgm:prSet phldrT="[Texte]"/>
      <dgm:spPr/>
      <dgm:t>
        <a:bodyPr/>
        <a:lstStyle/>
        <a:p>
          <a:r>
            <a:rPr lang="fr-FR" dirty="0"/>
            <a:t>Accompagnement socio-professionnel pour les personnes ayant obtenu une protection (réfugiés) </a:t>
          </a:r>
        </a:p>
      </dgm:t>
    </dgm:pt>
    <dgm:pt modelId="{D39004D3-A8F1-4E78-AD77-51C1F25065B6}" type="parTrans" cxnId="{E2BC5AE1-C3BF-4DC2-9FD4-EBE1B96B9219}">
      <dgm:prSet/>
      <dgm:spPr/>
      <dgm:t>
        <a:bodyPr/>
        <a:lstStyle/>
        <a:p>
          <a:endParaRPr lang="fr-FR"/>
        </a:p>
      </dgm:t>
    </dgm:pt>
    <dgm:pt modelId="{ED67F4F3-1CDC-4247-9FC9-B0EE22FEBCAC}" type="sibTrans" cxnId="{E2BC5AE1-C3BF-4DC2-9FD4-EBE1B96B9219}">
      <dgm:prSet/>
      <dgm:spPr/>
      <dgm:t>
        <a:bodyPr/>
        <a:lstStyle/>
        <a:p>
          <a:endParaRPr lang="fr-FR"/>
        </a:p>
      </dgm:t>
    </dgm:pt>
    <dgm:pt modelId="{5C76A2EE-0178-46C2-87F0-E8336E68DA4C}" type="pres">
      <dgm:prSet presAssocID="{05BA9784-9ED5-4916-9CB3-2E00D1384854}" presName="Name0" presStyleCnt="0">
        <dgm:presLayoutVars>
          <dgm:dir/>
          <dgm:animLvl val="lvl"/>
          <dgm:resizeHandles val="exact"/>
        </dgm:presLayoutVars>
      </dgm:prSet>
      <dgm:spPr/>
    </dgm:pt>
    <dgm:pt modelId="{63A21C9E-15CC-4256-9BE7-9D99B611C305}" type="pres">
      <dgm:prSet presAssocID="{3DE68242-08A4-4314-9459-44C2AC066F0C}" presName="compositeNode" presStyleCnt="0">
        <dgm:presLayoutVars>
          <dgm:bulletEnabled val="1"/>
        </dgm:presLayoutVars>
      </dgm:prSet>
      <dgm:spPr/>
    </dgm:pt>
    <dgm:pt modelId="{5AC05B2D-93F4-454C-9A9A-6E11F1467772}" type="pres">
      <dgm:prSet presAssocID="{3DE68242-08A4-4314-9459-44C2AC066F0C}" presName="bgRect" presStyleLbl="node1" presStyleIdx="0" presStyleCnt="4" custScaleX="173068" custScaleY="162168" custLinFactNeighborX="4857" custLinFactNeighborY="-21733"/>
      <dgm:spPr/>
    </dgm:pt>
    <dgm:pt modelId="{F02D03D8-19E8-4DFD-BCB8-C9C42EE119D7}" type="pres">
      <dgm:prSet presAssocID="{3DE68242-08A4-4314-9459-44C2AC066F0C}" presName="parentNode" presStyleLbl="node1" presStyleIdx="0" presStyleCnt="4">
        <dgm:presLayoutVars>
          <dgm:chMax val="0"/>
          <dgm:bulletEnabled val="1"/>
        </dgm:presLayoutVars>
      </dgm:prSet>
      <dgm:spPr/>
    </dgm:pt>
    <dgm:pt modelId="{1214545B-E6E6-45E7-A745-89FC39F80690}" type="pres">
      <dgm:prSet presAssocID="{3DE68242-08A4-4314-9459-44C2AC066F0C}" presName="childNode" presStyleLbl="node1" presStyleIdx="0" presStyleCnt="4">
        <dgm:presLayoutVars>
          <dgm:bulletEnabled val="1"/>
        </dgm:presLayoutVars>
      </dgm:prSet>
      <dgm:spPr/>
    </dgm:pt>
    <dgm:pt modelId="{0FDF8D07-526A-4881-ACC7-357535E11F39}" type="pres">
      <dgm:prSet presAssocID="{30295C06-D776-4BF2-8498-FCA4DC81333E}" presName="hSp" presStyleCnt="0"/>
      <dgm:spPr/>
    </dgm:pt>
    <dgm:pt modelId="{27DBAF12-3854-45AE-BA40-92955E521E20}" type="pres">
      <dgm:prSet presAssocID="{30295C06-D776-4BF2-8498-FCA4DC81333E}" presName="vProcSp" presStyleCnt="0"/>
      <dgm:spPr/>
    </dgm:pt>
    <dgm:pt modelId="{3400FAE8-1DCF-4D15-84BB-2144DE985E01}" type="pres">
      <dgm:prSet presAssocID="{30295C06-D776-4BF2-8498-FCA4DC81333E}" presName="vSp1" presStyleCnt="0"/>
      <dgm:spPr/>
    </dgm:pt>
    <dgm:pt modelId="{E799F6E5-7FAA-4F68-A86D-C2BD8CB689E1}" type="pres">
      <dgm:prSet presAssocID="{30295C06-D776-4BF2-8498-FCA4DC81333E}" presName="simulatedConn" presStyleLbl="solidFgAcc1" presStyleIdx="0" presStyleCnt="3" custScaleX="139415" custScaleY="211156" custLinFactY="100000" custLinFactNeighborX="82090" custLinFactNeighborY="110683"/>
      <dgm:spPr/>
    </dgm:pt>
    <dgm:pt modelId="{3A577C47-3BA8-4844-8A1D-EC255A4CA3E8}" type="pres">
      <dgm:prSet presAssocID="{30295C06-D776-4BF2-8498-FCA4DC81333E}" presName="vSp2" presStyleCnt="0"/>
      <dgm:spPr/>
    </dgm:pt>
    <dgm:pt modelId="{33718943-80E5-47D7-B266-37D763450903}" type="pres">
      <dgm:prSet presAssocID="{30295C06-D776-4BF2-8498-FCA4DC81333E}" presName="sibTrans" presStyleCnt="0"/>
      <dgm:spPr/>
    </dgm:pt>
    <dgm:pt modelId="{49096591-6A23-45C9-9522-AB5EF7D1ABF9}" type="pres">
      <dgm:prSet presAssocID="{7A86EB90-9564-445E-89A0-F01C72599584}" presName="compositeNode" presStyleCnt="0">
        <dgm:presLayoutVars>
          <dgm:bulletEnabled val="1"/>
        </dgm:presLayoutVars>
      </dgm:prSet>
      <dgm:spPr/>
    </dgm:pt>
    <dgm:pt modelId="{B5350F3B-80B4-4082-B105-1630DEB4A35C}" type="pres">
      <dgm:prSet presAssocID="{7A86EB90-9564-445E-89A0-F01C72599584}" presName="bgRect" presStyleLbl="node1" presStyleIdx="1" presStyleCnt="4" custScaleX="165728" custScaleY="133903" custLinFactNeighborX="39285" custLinFactNeighborY="79329"/>
      <dgm:spPr/>
    </dgm:pt>
    <dgm:pt modelId="{F5E1BF8E-9734-4FB2-AB7F-96BE995E8BCF}" type="pres">
      <dgm:prSet presAssocID="{7A86EB90-9564-445E-89A0-F01C72599584}" presName="parentNode" presStyleLbl="node1" presStyleIdx="1" presStyleCnt="4">
        <dgm:presLayoutVars>
          <dgm:chMax val="0"/>
          <dgm:bulletEnabled val="1"/>
        </dgm:presLayoutVars>
      </dgm:prSet>
      <dgm:spPr/>
    </dgm:pt>
    <dgm:pt modelId="{86C12CCD-8E20-470D-8389-20A0DEB326BE}" type="pres">
      <dgm:prSet presAssocID="{7A86EB90-9564-445E-89A0-F01C72599584}" presName="childNode" presStyleLbl="node1" presStyleIdx="1" presStyleCnt="4">
        <dgm:presLayoutVars>
          <dgm:bulletEnabled val="1"/>
        </dgm:presLayoutVars>
      </dgm:prSet>
      <dgm:spPr/>
    </dgm:pt>
    <dgm:pt modelId="{0125A0B2-0E04-486F-8A2F-A7AECABAE595}" type="pres">
      <dgm:prSet presAssocID="{2C31DB34-698D-40D0-8C2A-301B59D68E19}" presName="hSp" presStyleCnt="0"/>
      <dgm:spPr/>
    </dgm:pt>
    <dgm:pt modelId="{D0521150-0536-4208-8E4E-66188C3897B1}" type="pres">
      <dgm:prSet presAssocID="{2C31DB34-698D-40D0-8C2A-301B59D68E19}" presName="vProcSp" presStyleCnt="0"/>
      <dgm:spPr/>
    </dgm:pt>
    <dgm:pt modelId="{69B3544F-5DB8-44A3-893F-3BB93B39CEB2}" type="pres">
      <dgm:prSet presAssocID="{2C31DB34-698D-40D0-8C2A-301B59D68E19}" presName="vSp1" presStyleCnt="0"/>
      <dgm:spPr/>
    </dgm:pt>
    <dgm:pt modelId="{6CFDCE66-D61B-47BF-9BC8-1790C1DFF9FE}" type="pres">
      <dgm:prSet presAssocID="{2C31DB34-698D-40D0-8C2A-301B59D68E19}" presName="simulatedConn" presStyleLbl="solidFgAcc1" presStyleIdx="1" presStyleCnt="3" custScaleX="95018" custScaleY="130677" custLinFactX="151233" custLinFactY="-400000" custLinFactNeighborX="200000" custLinFactNeighborY="-403198"/>
      <dgm:spPr/>
    </dgm:pt>
    <dgm:pt modelId="{33012E4C-A0FB-485A-8240-275B57425E2E}" type="pres">
      <dgm:prSet presAssocID="{2C31DB34-698D-40D0-8C2A-301B59D68E19}" presName="vSp2" presStyleCnt="0"/>
      <dgm:spPr/>
    </dgm:pt>
    <dgm:pt modelId="{CC493ADB-3048-4F1B-BD2E-427F68D9D085}" type="pres">
      <dgm:prSet presAssocID="{2C31DB34-698D-40D0-8C2A-301B59D68E19}" presName="sibTrans" presStyleCnt="0"/>
      <dgm:spPr/>
    </dgm:pt>
    <dgm:pt modelId="{68C57A69-E77B-4F84-9E54-E7984A112D6A}" type="pres">
      <dgm:prSet presAssocID="{CADD595A-2CB3-4829-BB25-86ABCA1E4175}" presName="compositeNode" presStyleCnt="0">
        <dgm:presLayoutVars>
          <dgm:bulletEnabled val="1"/>
        </dgm:presLayoutVars>
      </dgm:prSet>
      <dgm:spPr/>
    </dgm:pt>
    <dgm:pt modelId="{C0C67228-88B7-4493-B49B-E9C27B807CE0}" type="pres">
      <dgm:prSet presAssocID="{CADD595A-2CB3-4829-BB25-86ABCA1E4175}" presName="bgRect" presStyleLbl="node1" presStyleIdx="2" presStyleCnt="4" custScaleX="166233" custScaleY="126369" custLinFactX="-26995" custLinFactNeighborX="-100000" custLinFactNeighborY="-53235"/>
      <dgm:spPr/>
    </dgm:pt>
    <dgm:pt modelId="{2C919811-973C-4D01-9AA6-100C4E04083F}" type="pres">
      <dgm:prSet presAssocID="{CADD595A-2CB3-4829-BB25-86ABCA1E4175}" presName="parentNode" presStyleLbl="node1" presStyleIdx="2" presStyleCnt="4">
        <dgm:presLayoutVars>
          <dgm:chMax val="0"/>
          <dgm:bulletEnabled val="1"/>
        </dgm:presLayoutVars>
      </dgm:prSet>
      <dgm:spPr/>
    </dgm:pt>
    <dgm:pt modelId="{E0737E12-9283-466B-ABAD-82833C0FB408}" type="pres">
      <dgm:prSet presAssocID="{CADD595A-2CB3-4829-BB25-86ABCA1E4175}" presName="childNode" presStyleLbl="node1" presStyleIdx="2" presStyleCnt="4">
        <dgm:presLayoutVars>
          <dgm:bulletEnabled val="1"/>
        </dgm:presLayoutVars>
      </dgm:prSet>
      <dgm:spPr/>
    </dgm:pt>
    <dgm:pt modelId="{2D24B1A0-F846-4884-ABDF-C410F8C3A082}" type="pres">
      <dgm:prSet presAssocID="{D2A2632F-6463-49F0-87C1-CD39FC89CD35}" presName="hSp" presStyleCnt="0"/>
      <dgm:spPr/>
    </dgm:pt>
    <dgm:pt modelId="{554E8F90-E0D7-4994-B182-586BDD14424E}" type="pres">
      <dgm:prSet presAssocID="{D2A2632F-6463-49F0-87C1-CD39FC89CD35}" presName="vProcSp" presStyleCnt="0"/>
      <dgm:spPr/>
    </dgm:pt>
    <dgm:pt modelId="{E896F924-8F11-41CC-B3D6-C9A32BBDC6D0}" type="pres">
      <dgm:prSet presAssocID="{D2A2632F-6463-49F0-87C1-CD39FC89CD35}" presName="vSp1" presStyleCnt="0"/>
      <dgm:spPr/>
    </dgm:pt>
    <dgm:pt modelId="{3EC162C2-C385-4068-8A20-E8AF076AB751}" type="pres">
      <dgm:prSet presAssocID="{D2A2632F-6463-49F0-87C1-CD39FC89CD35}" presName="simulatedConn" presStyleLbl="solidFgAcc1" presStyleIdx="2" presStyleCnt="3" custLinFactX="-355124" custLinFactY="74349" custLinFactNeighborX="-400000" custLinFactNeighborY="100000"/>
      <dgm:spPr/>
    </dgm:pt>
    <dgm:pt modelId="{252700C9-8A3A-43A8-9F7C-8FE6211B3953}" type="pres">
      <dgm:prSet presAssocID="{D2A2632F-6463-49F0-87C1-CD39FC89CD35}" presName="vSp2" presStyleCnt="0"/>
      <dgm:spPr/>
    </dgm:pt>
    <dgm:pt modelId="{AE06510C-6B59-4257-BD05-9BD6928B9C9B}" type="pres">
      <dgm:prSet presAssocID="{D2A2632F-6463-49F0-87C1-CD39FC89CD35}" presName="sibTrans" presStyleCnt="0"/>
      <dgm:spPr/>
    </dgm:pt>
    <dgm:pt modelId="{AC5A7F61-67AB-41D7-A807-66F4601A15EE}" type="pres">
      <dgm:prSet presAssocID="{9C105E26-BE13-489D-91A4-4AB29F984519}" presName="compositeNode" presStyleCnt="0">
        <dgm:presLayoutVars>
          <dgm:bulletEnabled val="1"/>
        </dgm:presLayoutVars>
      </dgm:prSet>
      <dgm:spPr/>
    </dgm:pt>
    <dgm:pt modelId="{22A0CD2A-5165-4D6E-9BD9-DD38B9832B44}" type="pres">
      <dgm:prSet presAssocID="{9C105E26-BE13-489D-91A4-4AB29F984519}" presName="bgRect" presStyleLbl="node1" presStyleIdx="3" presStyleCnt="4" custScaleX="157348" custScaleY="166268" custLinFactNeighborX="-77239" custLinFactNeighborY="-17754"/>
      <dgm:spPr/>
    </dgm:pt>
    <dgm:pt modelId="{26D6C66C-8CB8-41BF-B04C-878C80E728D0}" type="pres">
      <dgm:prSet presAssocID="{9C105E26-BE13-489D-91A4-4AB29F984519}" presName="parentNode" presStyleLbl="node1" presStyleIdx="3" presStyleCnt="4">
        <dgm:presLayoutVars>
          <dgm:chMax val="0"/>
          <dgm:bulletEnabled val="1"/>
        </dgm:presLayoutVars>
      </dgm:prSet>
      <dgm:spPr/>
    </dgm:pt>
    <dgm:pt modelId="{179789EF-DE85-4B63-A485-7D19E91D2EB6}" type="pres">
      <dgm:prSet presAssocID="{9C105E26-BE13-489D-91A4-4AB29F984519}" presName="childNode" presStyleLbl="node1" presStyleIdx="3" presStyleCnt="4">
        <dgm:presLayoutVars>
          <dgm:bulletEnabled val="1"/>
        </dgm:presLayoutVars>
      </dgm:prSet>
      <dgm:spPr/>
    </dgm:pt>
  </dgm:ptLst>
  <dgm:cxnLst>
    <dgm:cxn modelId="{0C918C00-1D80-4DE0-8485-BFD84A48278A}" type="presOf" srcId="{7A86EB90-9564-445E-89A0-F01C72599584}" destId="{B5350F3B-80B4-4082-B105-1630DEB4A35C}" srcOrd="0" destOrd="0" presId="urn:microsoft.com/office/officeart/2005/8/layout/hProcess7"/>
    <dgm:cxn modelId="{AEF56006-3B95-487A-A77B-2ECA24DCF547}" type="presOf" srcId="{3DE68242-08A4-4314-9459-44C2AC066F0C}" destId="{5AC05B2D-93F4-454C-9A9A-6E11F1467772}" srcOrd="0" destOrd="0" presId="urn:microsoft.com/office/officeart/2005/8/layout/hProcess7"/>
    <dgm:cxn modelId="{A171AD08-ED19-4C8A-8C88-DB1AD17C6D29}" srcId="{CADD595A-2CB3-4829-BB25-86ABCA1E4175}" destId="{2EB6E0A4-089D-40DD-B2A1-F42EB97C97E8}" srcOrd="0" destOrd="0" parTransId="{3D2FE837-3FED-4B3B-9D37-446A1C20B3A0}" sibTransId="{EF565677-8A26-49C9-921F-446C8BEE47E7}"/>
    <dgm:cxn modelId="{B1418E0B-1F49-47F0-B07B-59C405B135EC}" srcId="{3DE68242-08A4-4314-9459-44C2AC066F0C}" destId="{17A76001-11AB-46C1-8611-503449678082}" srcOrd="0" destOrd="0" parTransId="{0B3D55A6-E755-4641-994B-4AD3B765F780}" sibTransId="{2F77D3B7-84CC-4168-8B9D-6FF15A6892C2}"/>
    <dgm:cxn modelId="{6F0D2E0D-EBA1-442C-920B-AB5298949258}" type="presOf" srcId="{C9427C9D-9919-49B6-A6C9-BB1CA2779811}" destId="{179789EF-DE85-4B63-A485-7D19E91D2EB6}" srcOrd="0" destOrd="1" presId="urn:microsoft.com/office/officeart/2005/8/layout/hProcess7"/>
    <dgm:cxn modelId="{0DB24713-98C7-4FBC-80C3-068BD3E68F78}" srcId="{7A86EB90-9564-445E-89A0-F01C72599584}" destId="{E7577ED2-20E1-4AF2-8113-EE41CA674E98}" srcOrd="0" destOrd="0" parTransId="{96A3EF13-9A25-40A4-909E-5124D6C3DBFD}" sibTransId="{BA4DBDB3-39AC-49D6-BBA5-0F7D9A7FE34D}"/>
    <dgm:cxn modelId="{F2706922-5E75-4F58-ABCB-DE2D57272297}" type="presOf" srcId="{3DE68242-08A4-4314-9459-44C2AC066F0C}" destId="{F02D03D8-19E8-4DFD-BCB8-C9C42EE119D7}" srcOrd="1" destOrd="0" presId="urn:microsoft.com/office/officeart/2005/8/layout/hProcess7"/>
    <dgm:cxn modelId="{F3085327-32FB-4486-AC4B-C9D8921712A6}" type="presOf" srcId="{CADD595A-2CB3-4829-BB25-86ABCA1E4175}" destId="{C0C67228-88B7-4493-B49B-E9C27B807CE0}" srcOrd="0" destOrd="0" presId="urn:microsoft.com/office/officeart/2005/8/layout/hProcess7"/>
    <dgm:cxn modelId="{9890932E-EF52-4738-AB3E-6BFAF7EF801F}" type="presOf" srcId="{764BF5FF-5A21-4D00-A78A-304EB59DA845}" destId="{179789EF-DE85-4B63-A485-7D19E91D2EB6}" srcOrd="0" destOrd="0" presId="urn:microsoft.com/office/officeart/2005/8/layout/hProcess7"/>
    <dgm:cxn modelId="{C9E8326D-A983-4F38-863E-463E1EE080F9}" type="presOf" srcId="{9C105E26-BE13-489D-91A4-4AB29F984519}" destId="{22A0CD2A-5165-4D6E-9BD9-DD38B9832B44}" srcOrd="0" destOrd="0" presId="urn:microsoft.com/office/officeart/2005/8/layout/hProcess7"/>
    <dgm:cxn modelId="{2F549051-87C9-44B3-889A-33D5FAB7077B}" type="presOf" srcId="{E7577ED2-20E1-4AF2-8113-EE41CA674E98}" destId="{86C12CCD-8E20-470D-8389-20A0DEB326BE}" srcOrd="0" destOrd="0" presId="urn:microsoft.com/office/officeart/2005/8/layout/hProcess7"/>
    <dgm:cxn modelId="{9043B276-DFD4-4BCA-B056-9382C52B0490}" srcId="{CADD595A-2CB3-4829-BB25-86ABCA1E4175}" destId="{46CDC9A4-1DF4-4F83-84D8-2966EB09AA1B}" srcOrd="1" destOrd="0" parTransId="{8F0DEA7F-C8A2-4BC8-BBE2-2D2771491D26}" sibTransId="{F9F7C108-0076-4D2A-BA99-D6C9F8719D46}"/>
    <dgm:cxn modelId="{06C7D477-A16F-4EE6-975C-C8844C52A9B5}" srcId="{7A86EB90-9564-445E-89A0-F01C72599584}" destId="{3E2A7A5B-A1AC-459F-A7A1-7BDBC6CAD507}" srcOrd="1" destOrd="0" parTransId="{B9F004E7-8027-4BF8-A902-FA9503AB66AF}" sibTransId="{D0A66ED7-638E-4EBE-850F-C925D4B3BA72}"/>
    <dgm:cxn modelId="{ACD15F58-6476-4F1D-B5F4-80916B039EF7}" srcId="{3DE68242-08A4-4314-9459-44C2AC066F0C}" destId="{99E0795D-876F-440A-9F67-8E59ADD6EB8C}" srcOrd="1" destOrd="0" parTransId="{98FF8DB5-0D15-485D-A359-0DA8AC67B3B4}" sibTransId="{04C1E02F-7340-42E1-B1EA-94A5768BC753}"/>
    <dgm:cxn modelId="{5D528A92-986B-44FA-9259-526679A54547}" type="presOf" srcId="{05BA9784-9ED5-4916-9CB3-2E00D1384854}" destId="{5C76A2EE-0178-46C2-87F0-E8336E68DA4C}" srcOrd="0" destOrd="0" presId="urn:microsoft.com/office/officeart/2005/8/layout/hProcess7"/>
    <dgm:cxn modelId="{825F6DA4-8E32-4F72-BA72-3F7C16BE690B}" type="presOf" srcId="{46CDC9A4-1DF4-4F83-84D8-2966EB09AA1B}" destId="{E0737E12-9283-466B-ABAD-82833C0FB408}" srcOrd="0" destOrd="1" presId="urn:microsoft.com/office/officeart/2005/8/layout/hProcess7"/>
    <dgm:cxn modelId="{51296BA8-6614-4F98-B1FB-87714E236DF5}" srcId="{05BA9784-9ED5-4916-9CB3-2E00D1384854}" destId="{9C105E26-BE13-489D-91A4-4AB29F984519}" srcOrd="3" destOrd="0" parTransId="{33D1B132-A760-4A5E-A6BE-2F1E687DB05A}" sibTransId="{115ADAD9-9763-417D-9AFF-92C198D2B87C}"/>
    <dgm:cxn modelId="{BBA578A9-0E2A-442A-A36F-BC8466A0C190}" type="presOf" srcId="{9C105E26-BE13-489D-91A4-4AB29F984519}" destId="{26D6C66C-8CB8-41BF-B04C-878C80E728D0}" srcOrd="1" destOrd="0" presId="urn:microsoft.com/office/officeart/2005/8/layout/hProcess7"/>
    <dgm:cxn modelId="{A8405EAF-886B-4F83-8DE1-A02C63704575}" type="presOf" srcId="{99E0795D-876F-440A-9F67-8E59ADD6EB8C}" destId="{1214545B-E6E6-45E7-A745-89FC39F80690}" srcOrd="0" destOrd="1" presId="urn:microsoft.com/office/officeart/2005/8/layout/hProcess7"/>
    <dgm:cxn modelId="{7DD525BD-620B-49E0-A9E7-78C612653C6E}" type="presOf" srcId="{CADD595A-2CB3-4829-BB25-86ABCA1E4175}" destId="{2C919811-973C-4D01-9AA6-100C4E04083F}" srcOrd="1" destOrd="0" presId="urn:microsoft.com/office/officeart/2005/8/layout/hProcess7"/>
    <dgm:cxn modelId="{B8DF5BC1-BBF3-430E-A654-4DEAD8921902}" srcId="{9C105E26-BE13-489D-91A4-4AB29F984519}" destId="{764BF5FF-5A21-4D00-A78A-304EB59DA845}" srcOrd="0" destOrd="0" parTransId="{1112DD6B-9185-4378-8E2F-755A3C1B9D90}" sibTransId="{3B1EB174-D137-40C8-A751-4E32CED2F84B}"/>
    <dgm:cxn modelId="{3C8FE1C4-D269-4C0D-BFFB-4CA37C744955}" type="presOf" srcId="{2EB6E0A4-089D-40DD-B2A1-F42EB97C97E8}" destId="{E0737E12-9283-466B-ABAD-82833C0FB408}" srcOrd="0" destOrd="0" presId="urn:microsoft.com/office/officeart/2005/8/layout/hProcess7"/>
    <dgm:cxn modelId="{5D1086D2-3B9E-4CBF-AD68-6CFD1470B3F9}" type="presOf" srcId="{3E2A7A5B-A1AC-459F-A7A1-7BDBC6CAD507}" destId="{86C12CCD-8E20-470D-8389-20A0DEB326BE}" srcOrd="0" destOrd="1" presId="urn:microsoft.com/office/officeart/2005/8/layout/hProcess7"/>
    <dgm:cxn modelId="{B87543D5-6DC6-4017-B7D4-C4C9049F9914}" type="presOf" srcId="{17A76001-11AB-46C1-8611-503449678082}" destId="{1214545B-E6E6-45E7-A745-89FC39F80690}" srcOrd="0" destOrd="0" presId="urn:microsoft.com/office/officeart/2005/8/layout/hProcess7"/>
    <dgm:cxn modelId="{4304FBD8-C391-434F-9E87-FAE503D4A5FD}" srcId="{05BA9784-9ED5-4916-9CB3-2E00D1384854}" destId="{7A86EB90-9564-445E-89A0-F01C72599584}" srcOrd="1" destOrd="0" parTransId="{4E5A87BE-05BC-42D1-9C55-D29170D32432}" sibTransId="{2C31DB34-698D-40D0-8C2A-301B59D68E19}"/>
    <dgm:cxn modelId="{E2BC5AE1-C3BF-4DC2-9FD4-EBE1B96B9219}" srcId="{9C105E26-BE13-489D-91A4-4AB29F984519}" destId="{C9427C9D-9919-49B6-A6C9-BB1CA2779811}" srcOrd="1" destOrd="0" parTransId="{D39004D3-A8F1-4E78-AD77-51C1F25065B6}" sibTransId="{ED67F4F3-1CDC-4247-9FC9-B0EE22FEBCAC}"/>
    <dgm:cxn modelId="{5A7935E7-A571-4B35-AEF1-0371A5DC4277}" type="presOf" srcId="{7A86EB90-9564-445E-89A0-F01C72599584}" destId="{F5E1BF8E-9734-4FB2-AB7F-96BE995E8BCF}" srcOrd="1" destOrd="0" presId="urn:microsoft.com/office/officeart/2005/8/layout/hProcess7"/>
    <dgm:cxn modelId="{8132DFEB-B373-40E6-A8BF-F6E65BA448C2}" srcId="{05BA9784-9ED5-4916-9CB3-2E00D1384854}" destId="{CADD595A-2CB3-4829-BB25-86ABCA1E4175}" srcOrd="2" destOrd="0" parTransId="{6CCCCE01-6D5D-4C5C-9EB2-5671C5F867EB}" sibTransId="{D2A2632F-6463-49F0-87C1-CD39FC89CD35}"/>
    <dgm:cxn modelId="{598BCAF4-ED19-402D-B7D4-E642D6ADC7C7}" srcId="{05BA9784-9ED5-4916-9CB3-2E00D1384854}" destId="{3DE68242-08A4-4314-9459-44C2AC066F0C}" srcOrd="0" destOrd="0" parTransId="{0F0B7F75-CBF1-4614-9973-EC7424306524}" sibTransId="{30295C06-D776-4BF2-8498-FCA4DC81333E}"/>
    <dgm:cxn modelId="{B2DC2D75-DD42-46FA-9255-25EAAF534828}" type="presParOf" srcId="{5C76A2EE-0178-46C2-87F0-E8336E68DA4C}" destId="{63A21C9E-15CC-4256-9BE7-9D99B611C305}" srcOrd="0" destOrd="0" presId="urn:microsoft.com/office/officeart/2005/8/layout/hProcess7"/>
    <dgm:cxn modelId="{8C4706BB-E5A6-468F-A19F-1A917428B70D}" type="presParOf" srcId="{63A21C9E-15CC-4256-9BE7-9D99B611C305}" destId="{5AC05B2D-93F4-454C-9A9A-6E11F1467772}" srcOrd="0" destOrd="0" presId="urn:microsoft.com/office/officeart/2005/8/layout/hProcess7"/>
    <dgm:cxn modelId="{AD621AA7-E1C4-4234-A5AF-ACFABF2970B3}" type="presParOf" srcId="{63A21C9E-15CC-4256-9BE7-9D99B611C305}" destId="{F02D03D8-19E8-4DFD-BCB8-C9C42EE119D7}" srcOrd="1" destOrd="0" presId="urn:microsoft.com/office/officeart/2005/8/layout/hProcess7"/>
    <dgm:cxn modelId="{F29D76F2-9F61-4815-B96A-5BA17C66FC51}" type="presParOf" srcId="{63A21C9E-15CC-4256-9BE7-9D99B611C305}" destId="{1214545B-E6E6-45E7-A745-89FC39F80690}" srcOrd="2" destOrd="0" presId="urn:microsoft.com/office/officeart/2005/8/layout/hProcess7"/>
    <dgm:cxn modelId="{6B7B4B89-F905-43F0-A984-2CA62DE906AF}" type="presParOf" srcId="{5C76A2EE-0178-46C2-87F0-E8336E68DA4C}" destId="{0FDF8D07-526A-4881-ACC7-357535E11F39}" srcOrd="1" destOrd="0" presId="urn:microsoft.com/office/officeart/2005/8/layout/hProcess7"/>
    <dgm:cxn modelId="{95ACA78C-2246-449D-BDEA-0AA1D0DF76C8}" type="presParOf" srcId="{5C76A2EE-0178-46C2-87F0-E8336E68DA4C}" destId="{27DBAF12-3854-45AE-BA40-92955E521E20}" srcOrd="2" destOrd="0" presId="urn:microsoft.com/office/officeart/2005/8/layout/hProcess7"/>
    <dgm:cxn modelId="{2697A1CD-FB32-4877-B5B3-0F809F73B6CB}" type="presParOf" srcId="{27DBAF12-3854-45AE-BA40-92955E521E20}" destId="{3400FAE8-1DCF-4D15-84BB-2144DE985E01}" srcOrd="0" destOrd="0" presId="urn:microsoft.com/office/officeart/2005/8/layout/hProcess7"/>
    <dgm:cxn modelId="{8B898AC1-8DC8-44AD-827B-32054F25CA56}" type="presParOf" srcId="{27DBAF12-3854-45AE-BA40-92955E521E20}" destId="{E799F6E5-7FAA-4F68-A86D-C2BD8CB689E1}" srcOrd="1" destOrd="0" presId="urn:microsoft.com/office/officeart/2005/8/layout/hProcess7"/>
    <dgm:cxn modelId="{E9251780-17A9-481E-B18A-DE914B61ADB8}" type="presParOf" srcId="{27DBAF12-3854-45AE-BA40-92955E521E20}" destId="{3A577C47-3BA8-4844-8A1D-EC255A4CA3E8}" srcOrd="2" destOrd="0" presId="urn:microsoft.com/office/officeart/2005/8/layout/hProcess7"/>
    <dgm:cxn modelId="{0F2235EC-DFF4-4C07-A47A-815FC3EFE9E1}" type="presParOf" srcId="{5C76A2EE-0178-46C2-87F0-E8336E68DA4C}" destId="{33718943-80E5-47D7-B266-37D763450903}" srcOrd="3" destOrd="0" presId="urn:microsoft.com/office/officeart/2005/8/layout/hProcess7"/>
    <dgm:cxn modelId="{2F002999-7C47-4CBC-A495-5987B9731769}" type="presParOf" srcId="{5C76A2EE-0178-46C2-87F0-E8336E68DA4C}" destId="{49096591-6A23-45C9-9522-AB5EF7D1ABF9}" srcOrd="4" destOrd="0" presId="urn:microsoft.com/office/officeart/2005/8/layout/hProcess7"/>
    <dgm:cxn modelId="{CE8F4107-391C-475B-BE0D-3859B7ED320F}" type="presParOf" srcId="{49096591-6A23-45C9-9522-AB5EF7D1ABF9}" destId="{B5350F3B-80B4-4082-B105-1630DEB4A35C}" srcOrd="0" destOrd="0" presId="urn:microsoft.com/office/officeart/2005/8/layout/hProcess7"/>
    <dgm:cxn modelId="{DE055CF9-6B25-4744-8DFA-C344B50FDEFF}" type="presParOf" srcId="{49096591-6A23-45C9-9522-AB5EF7D1ABF9}" destId="{F5E1BF8E-9734-4FB2-AB7F-96BE995E8BCF}" srcOrd="1" destOrd="0" presId="urn:microsoft.com/office/officeart/2005/8/layout/hProcess7"/>
    <dgm:cxn modelId="{1C9E5F7F-0988-42B7-95FE-86B827A786DC}" type="presParOf" srcId="{49096591-6A23-45C9-9522-AB5EF7D1ABF9}" destId="{86C12CCD-8E20-470D-8389-20A0DEB326BE}" srcOrd="2" destOrd="0" presId="urn:microsoft.com/office/officeart/2005/8/layout/hProcess7"/>
    <dgm:cxn modelId="{BA1680A8-0184-4609-8BF2-41B9ABAA22F7}" type="presParOf" srcId="{5C76A2EE-0178-46C2-87F0-E8336E68DA4C}" destId="{0125A0B2-0E04-486F-8A2F-A7AECABAE595}" srcOrd="5" destOrd="0" presId="urn:microsoft.com/office/officeart/2005/8/layout/hProcess7"/>
    <dgm:cxn modelId="{E83AFC4E-B0DB-474D-9924-15D6317DB25F}" type="presParOf" srcId="{5C76A2EE-0178-46C2-87F0-E8336E68DA4C}" destId="{D0521150-0536-4208-8E4E-66188C3897B1}" srcOrd="6" destOrd="0" presId="urn:microsoft.com/office/officeart/2005/8/layout/hProcess7"/>
    <dgm:cxn modelId="{FB2B46CF-5097-41B2-9188-845015DC51E5}" type="presParOf" srcId="{D0521150-0536-4208-8E4E-66188C3897B1}" destId="{69B3544F-5DB8-44A3-893F-3BB93B39CEB2}" srcOrd="0" destOrd="0" presId="urn:microsoft.com/office/officeart/2005/8/layout/hProcess7"/>
    <dgm:cxn modelId="{DB83646D-382D-40AA-B029-9A774F786979}" type="presParOf" srcId="{D0521150-0536-4208-8E4E-66188C3897B1}" destId="{6CFDCE66-D61B-47BF-9BC8-1790C1DFF9FE}" srcOrd="1" destOrd="0" presId="urn:microsoft.com/office/officeart/2005/8/layout/hProcess7"/>
    <dgm:cxn modelId="{00893625-81B6-4133-BCEF-12AAFD7078C2}" type="presParOf" srcId="{D0521150-0536-4208-8E4E-66188C3897B1}" destId="{33012E4C-A0FB-485A-8240-275B57425E2E}" srcOrd="2" destOrd="0" presId="urn:microsoft.com/office/officeart/2005/8/layout/hProcess7"/>
    <dgm:cxn modelId="{C4539B4D-FDDB-490A-8194-A1A4794A7169}" type="presParOf" srcId="{5C76A2EE-0178-46C2-87F0-E8336E68DA4C}" destId="{CC493ADB-3048-4F1B-BD2E-427F68D9D085}" srcOrd="7" destOrd="0" presId="urn:microsoft.com/office/officeart/2005/8/layout/hProcess7"/>
    <dgm:cxn modelId="{FF8FFE9A-5773-4A89-AF6A-B4251AB9FF07}" type="presParOf" srcId="{5C76A2EE-0178-46C2-87F0-E8336E68DA4C}" destId="{68C57A69-E77B-4F84-9E54-E7984A112D6A}" srcOrd="8" destOrd="0" presId="urn:microsoft.com/office/officeart/2005/8/layout/hProcess7"/>
    <dgm:cxn modelId="{2EFB5EC1-BDCC-4484-A4C2-700209F44463}" type="presParOf" srcId="{68C57A69-E77B-4F84-9E54-E7984A112D6A}" destId="{C0C67228-88B7-4493-B49B-E9C27B807CE0}" srcOrd="0" destOrd="0" presId="urn:microsoft.com/office/officeart/2005/8/layout/hProcess7"/>
    <dgm:cxn modelId="{08FE9B55-CEC1-4AEB-B001-6CA9E9340E7D}" type="presParOf" srcId="{68C57A69-E77B-4F84-9E54-E7984A112D6A}" destId="{2C919811-973C-4D01-9AA6-100C4E04083F}" srcOrd="1" destOrd="0" presId="urn:microsoft.com/office/officeart/2005/8/layout/hProcess7"/>
    <dgm:cxn modelId="{D9C30C35-0BAF-4E3F-AD0B-F4B87253EBD7}" type="presParOf" srcId="{68C57A69-E77B-4F84-9E54-E7984A112D6A}" destId="{E0737E12-9283-466B-ABAD-82833C0FB408}" srcOrd="2" destOrd="0" presId="urn:microsoft.com/office/officeart/2005/8/layout/hProcess7"/>
    <dgm:cxn modelId="{EEB61CDA-981C-47E5-ACFB-BC3E2F69A608}" type="presParOf" srcId="{5C76A2EE-0178-46C2-87F0-E8336E68DA4C}" destId="{2D24B1A0-F846-4884-ABDF-C410F8C3A082}" srcOrd="9" destOrd="0" presId="urn:microsoft.com/office/officeart/2005/8/layout/hProcess7"/>
    <dgm:cxn modelId="{EF82909F-7CE7-4996-BD4F-ADDC0BE979AF}" type="presParOf" srcId="{5C76A2EE-0178-46C2-87F0-E8336E68DA4C}" destId="{554E8F90-E0D7-4994-B182-586BDD14424E}" srcOrd="10" destOrd="0" presId="urn:microsoft.com/office/officeart/2005/8/layout/hProcess7"/>
    <dgm:cxn modelId="{D46D772D-B38E-4F9A-A84E-2A4BF4D19599}" type="presParOf" srcId="{554E8F90-E0D7-4994-B182-586BDD14424E}" destId="{E896F924-8F11-41CC-B3D6-C9A32BBDC6D0}" srcOrd="0" destOrd="0" presId="urn:microsoft.com/office/officeart/2005/8/layout/hProcess7"/>
    <dgm:cxn modelId="{9AEAFED5-AAD4-4F41-9F20-3FFCF7839718}" type="presParOf" srcId="{554E8F90-E0D7-4994-B182-586BDD14424E}" destId="{3EC162C2-C385-4068-8A20-E8AF076AB751}" srcOrd="1" destOrd="0" presId="urn:microsoft.com/office/officeart/2005/8/layout/hProcess7"/>
    <dgm:cxn modelId="{C7CC5FA1-0263-4215-B5D5-EBB00D749199}" type="presParOf" srcId="{554E8F90-E0D7-4994-B182-586BDD14424E}" destId="{252700C9-8A3A-43A8-9F7C-8FE6211B3953}" srcOrd="2" destOrd="0" presId="urn:microsoft.com/office/officeart/2005/8/layout/hProcess7"/>
    <dgm:cxn modelId="{9C734BD0-F36D-41A7-8ACD-C520BF23792F}" type="presParOf" srcId="{5C76A2EE-0178-46C2-87F0-E8336E68DA4C}" destId="{AE06510C-6B59-4257-BD05-9BD6928B9C9B}" srcOrd="11" destOrd="0" presId="urn:microsoft.com/office/officeart/2005/8/layout/hProcess7"/>
    <dgm:cxn modelId="{62074669-2A4B-4B9B-8E2B-1B6B4E25E79A}" type="presParOf" srcId="{5C76A2EE-0178-46C2-87F0-E8336E68DA4C}" destId="{AC5A7F61-67AB-41D7-A807-66F4601A15EE}" srcOrd="12" destOrd="0" presId="urn:microsoft.com/office/officeart/2005/8/layout/hProcess7"/>
    <dgm:cxn modelId="{537AD56B-55A9-4BEC-B0ED-719246889038}" type="presParOf" srcId="{AC5A7F61-67AB-41D7-A807-66F4601A15EE}" destId="{22A0CD2A-5165-4D6E-9BD9-DD38B9832B44}" srcOrd="0" destOrd="0" presId="urn:microsoft.com/office/officeart/2005/8/layout/hProcess7"/>
    <dgm:cxn modelId="{E882F9E3-B228-4BD1-A5D8-A697298294F3}" type="presParOf" srcId="{AC5A7F61-67AB-41D7-A807-66F4601A15EE}" destId="{26D6C66C-8CB8-41BF-B04C-878C80E728D0}" srcOrd="1" destOrd="0" presId="urn:microsoft.com/office/officeart/2005/8/layout/hProcess7"/>
    <dgm:cxn modelId="{06718A1B-B67C-413E-86D1-956FA8C0C38E}" type="presParOf" srcId="{AC5A7F61-67AB-41D7-A807-66F4601A15EE}" destId="{179789EF-DE85-4B63-A485-7D19E91D2EB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DC800-BDC4-49DA-BB9E-35DD101B7138}" type="doc">
      <dgm:prSet loTypeId="urn:microsoft.com/office/officeart/2005/8/layout/chevron1" loCatId="process" qsTypeId="urn:microsoft.com/office/officeart/2005/8/quickstyle/simple1" qsCatId="simple" csTypeId="urn:microsoft.com/office/officeart/2005/8/colors/accent1_2" csCatId="accent1" phldr="1"/>
      <dgm:spPr/>
    </dgm:pt>
    <dgm:pt modelId="{06C96BB0-8C46-4C63-850B-6CF101D0EBE9}">
      <dgm:prSet phldrT="[Texte]" custT="1"/>
      <dgm:spPr/>
      <dgm:t>
        <a:bodyPr/>
        <a:lstStyle/>
        <a:p>
          <a:r>
            <a:rPr lang="fr-FR" sz="2000" b="1" dirty="0">
              <a:solidFill>
                <a:srgbClr val="AD2563"/>
              </a:solidFill>
            </a:rPr>
            <a:t>ACCUEIL</a:t>
          </a:r>
        </a:p>
      </dgm:t>
    </dgm:pt>
    <dgm:pt modelId="{D5930FFF-4994-45D2-8053-914BC9E8CE7D}" type="parTrans" cxnId="{955A1AF8-2CDE-42EC-8C42-011EA596837B}">
      <dgm:prSet/>
      <dgm:spPr/>
      <dgm:t>
        <a:bodyPr/>
        <a:lstStyle/>
        <a:p>
          <a:endParaRPr lang="fr-FR"/>
        </a:p>
      </dgm:t>
    </dgm:pt>
    <dgm:pt modelId="{A3E24AE7-A066-4C03-A5DD-6BE5211A7257}" type="sibTrans" cxnId="{955A1AF8-2CDE-42EC-8C42-011EA596837B}">
      <dgm:prSet/>
      <dgm:spPr/>
      <dgm:t>
        <a:bodyPr/>
        <a:lstStyle/>
        <a:p>
          <a:endParaRPr lang="fr-FR"/>
        </a:p>
      </dgm:t>
    </dgm:pt>
    <dgm:pt modelId="{815BE6A3-C9EC-4B95-9360-526A2B7DC43E}">
      <dgm:prSet phldrT="[Texte]" custT="1"/>
      <dgm:spPr/>
      <dgm:t>
        <a:bodyPr/>
        <a:lstStyle/>
        <a:p>
          <a:r>
            <a:rPr lang="fr-FR" sz="2000" b="1" dirty="0">
              <a:solidFill>
                <a:srgbClr val="00B050"/>
              </a:solidFill>
            </a:rPr>
            <a:t>ASILE</a:t>
          </a:r>
          <a:r>
            <a:rPr lang="fr-FR" sz="1500" b="1" dirty="0">
              <a:solidFill>
                <a:srgbClr val="00D661"/>
              </a:solidFill>
            </a:rPr>
            <a:t>  </a:t>
          </a:r>
        </a:p>
        <a:p>
          <a:r>
            <a:rPr lang="fr-FR" sz="1200" b="0" dirty="0">
              <a:solidFill>
                <a:schemeClr val="bg1"/>
              </a:solidFill>
            </a:rPr>
            <a:t>Accompagnement pendant la procédure de demande d’asile </a:t>
          </a:r>
        </a:p>
      </dgm:t>
    </dgm:pt>
    <dgm:pt modelId="{869078E7-61B4-488E-9441-4811E114D8FA}" type="parTrans" cxnId="{B6F0A272-7C9E-4001-84A2-12D79878F7B5}">
      <dgm:prSet/>
      <dgm:spPr/>
      <dgm:t>
        <a:bodyPr/>
        <a:lstStyle/>
        <a:p>
          <a:endParaRPr lang="fr-FR"/>
        </a:p>
      </dgm:t>
    </dgm:pt>
    <dgm:pt modelId="{9DA915E1-D014-42B6-AC83-3E5E238C8A45}" type="sibTrans" cxnId="{B6F0A272-7C9E-4001-84A2-12D79878F7B5}">
      <dgm:prSet/>
      <dgm:spPr/>
      <dgm:t>
        <a:bodyPr/>
        <a:lstStyle/>
        <a:p>
          <a:endParaRPr lang="fr-FR"/>
        </a:p>
      </dgm:t>
    </dgm:pt>
    <dgm:pt modelId="{7650B467-03B6-4655-9FD8-DD3799A32726}">
      <dgm:prSet phldrT="[Texte]" custT="1"/>
      <dgm:spPr/>
      <dgm:t>
        <a:bodyPr/>
        <a:lstStyle/>
        <a:p>
          <a:r>
            <a:rPr lang="fr-FR" sz="2000" b="1" dirty="0">
              <a:solidFill>
                <a:srgbClr val="FF9900"/>
              </a:solidFill>
            </a:rPr>
            <a:t>INSERTION  </a:t>
          </a:r>
        </a:p>
      </dgm:t>
    </dgm:pt>
    <dgm:pt modelId="{04B55485-6C50-4AE9-B775-FEB33EC6B5B5}" type="parTrans" cxnId="{802F6A31-5187-4480-A66D-E7BA5F4908CA}">
      <dgm:prSet/>
      <dgm:spPr/>
      <dgm:t>
        <a:bodyPr/>
        <a:lstStyle/>
        <a:p>
          <a:endParaRPr lang="fr-FR"/>
        </a:p>
      </dgm:t>
    </dgm:pt>
    <dgm:pt modelId="{38C5EA1D-CC97-483B-A2DF-2A3BC375E0F3}" type="sibTrans" cxnId="{802F6A31-5187-4480-A66D-E7BA5F4908CA}">
      <dgm:prSet/>
      <dgm:spPr/>
      <dgm:t>
        <a:bodyPr/>
        <a:lstStyle/>
        <a:p>
          <a:endParaRPr lang="fr-FR"/>
        </a:p>
      </dgm:t>
    </dgm:pt>
    <dgm:pt modelId="{EAD7D3BB-ADBB-4451-83F4-05F2BFA21286}" type="pres">
      <dgm:prSet presAssocID="{301DC800-BDC4-49DA-BB9E-35DD101B7138}" presName="Name0" presStyleCnt="0">
        <dgm:presLayoutVars>
          <dgm:dir/>
          <dgm:animLvl val="lvl"/>
          <dgm:resizeHandles val="exact"/>
        </dgm:presLayoutVars>
      </dgm:prSet>
      <dgm:spPr/>
    </dgm:pt>
    <dgm:pt modelId="{B32EECA2-4614-4D2B-A2DE-99113DBE966A}" type="pres">
      <dgm:prSet presAssocID="{06C96BB0-8C46-4C63-850B-6CF101D0EBE9}" presName="parTxOnly" presStyleLbl="node1" presStyleIdx="0" presStyleCnt="3">
        <dgm:presLayoutVars>
          <dgm:chMax val="0"/>
          <dgm:chPref val="0"/>
          <dgm:bulletEnabled val="1"/>
        </dgm:presLayoutVars>
      </dgm:prSet>
      <dgm:spPr/>
    </dgm:pt>
    <dgm:pt modelId="{A731BACB-0050-456F-A933-900CCFDA054C}" type="pres">
      <dgm:prSet presAssocID="{A3E24AE7-A066-4C03-A5DD-6BE5211A7257}" presName="parTxOnlySpace" presStyleCnt="0"/>
      <dgm:spPr/>
    </dgm:pt>
    <dgm:pt modelId="{3926BAE9-754C-48EE-A4CA-2C46AF53C25F}" type="pres">
      <dgm:prSet presAssocID="{815BE6A3-C9EC-4B95-9360-526A2B7DC43E}" presName="parTxOnly" presStyleLbl="node1" presStyleIdx="1" presStyleCnt="3">
        <dgm:presLayoutVars>
          <dgm:chMax val="0"/>
          <dgm:chPref val="0"/>
          <dgm:bulletEnabled val="1"/>
        </dgm:presLayoutVars>
      </dgm:prSet>
      <dgm:spPr/>
    </dgm:pt>
    <dgm:pt modelId="{D9AFEEBF-2F57-45A8-A514-3E83023F32AE}" type="pres">
      <dgm:prSet presAssocID="{9DA915E1-D014-42B6-AC83-3E5E238C8A45}" presName="parTxOnlySpace" presStyleCnt="0"/>
      <dgm:spPr/>
    </dgm:pt>
    <dgm:pt modelId="{5C54AC40-1119-496D-9751-C3F264CB9737}" type="pres">
      <dgm:prSet presAssocID="{7650B467-03B6-4655-9FD8-DD3799A32726}" presName="parTxOnly" presStyleLbl="node1" presStyleIdx="2" presStyleCnt="3">
        <dgm:presLayoutVars>
          <dgm:chMax val="0"/>
          <dgm:chPref val="0"/>
          <dgm:bulletEnabled val="1"/>
        </dgm:presLayoutVars>
      </dgm:prSet>
      <dgm:spPr/>
    </dgm:pt>
  </dgm:ptLst>
  <dgm:cxnLst>
    <dgm:cxn modelId="{44F6B900-717E-4CAD-AE40-ED450A1F8A26}" type="presOf" srcId="{7650B467-03B6-4655-9FD8-DD3799A32726}" destId="{5C54AC40-1119-496D-9751-C3F264CB9737}" srcOrd="0" destOrd="0" presId="urn:microsoft.com/office/officeart/2005/8/layout/chevron1"/>
    <dgm:cxn modelId="{F5100E19-D8AE-4DBB-95E7-003FA8EFB17E}" type="presOf" srcId="{815BE6A3-C9EC-4B95-9360-526A2B7DC43E}" destId="{3926BAE9-754C-48EE-A4CA-2C46AF53C25F}" srcOrd="0" destOrd="0" presId="urn:microsoft.com/office/officeart/2005/8/layout/chevron1"/>
    <dgm:cxn modelId="{802F6A31-5187-4480-A66D-E7BA5F4908CA}" srcId="{301DC800-BDC4-49DA-BB9E-35DD101B7138}" destId="{7650B467-03B6-4655-9FD8-DD3799A32726}" srcOrd="2" destOrd="0" parTransId="{04B55485-6C50-4AE9-B775-FEB33EC6B5B5}" sibTransId="{38C5EA1D-CC97-483B-A2DF-2A3BC375E0F3}"/>
    <dgm:cxn modelId="{E1CB6B42-68F2-4B96-945E-96FA40A212C0}" type="presOf" srcId="{06C96BB0-8C46-4C63-850B-6CF101D0EBE9}" destId="{B32EECA2-4614-4D2B-A2DE-99113DBE966A}" srcOrd="0" destOrd="0" presId="urn:microsoft.com/office/officeart/2005/8/layout/chevron1"/>
    <dgm:cxn modelId="{B6F0A272-7C9E-4001-84A2-12D79878F7B5}" srcId="{301DC800-BDC4-49DA-BB9E-35DD101B7138}" destId="{815BE6A3-C9EC-4B95-9360-526A2B7DC43E}" srcOrd="1" destOrd="0" parTransId="{869078E7-61B4-488E-9441-4811E114D8FA}" sibTransId="{9DA915E1-D014-42B6-AC83-3E5E238C8A45}"/>
    <dgm:cxn modelId="{A6E171E7-0615-4EEF-9629-099E76FC9B86}" type="presOf" srcId="{301DC800-BDC4-49DA-BB9E-35DD101B7138}" destId="{EAD7D3BB-ADBB-4451-83F4-05F2BFA21286}" srcOrd="0" destOrd="0" presId="urn:microsoft.com/office/officeart/2005/8/layout/chevron1"/>
    <dgm:cxn modelId="{955A1AF8-2CDE-42EC-8C42-011EA596837B}" srcId="{301DC800-BDC4-49DA-BB9E-35DD101B7138}" destId="{06C96BB0-8C46-4C63-850B-6CF101D0EBE9}" srcOrd="0" destOrd="0" parTransId="{D5930FFF-4994-45D2-8053-914BC9E8CE7D}" sibTransId="{A3E24AE7-A066-4C03-A5DD-6BE5211A7257}"/>
    <dgm:cxn modelId="{0D6C91D2-9A15-444D-B493-E383A6CC2B33}" type="presParOf" srcId="{EAD7D3BB-ADBB-4451-83F4-05F2BFA21286}" destId="{B32EECA2-4614-4D2B-A2DE-99113DBE966A}" srcOrd="0" destOrd="0" presId="urn:microsoft.com/office/officeart/2005/8/layout/chevron1"/>
    <dgm:cxn modelId="{4EAF0E0B-1D80-4001-A9BD-5252D02B431E}" type="presParOf" srcId="{EAD7D3BB-ADBB-4451-83F4-05F2BFA21286}" destId="{A731BACB-0050-456F-A933-900CCFDA054C}" srcOrd="1" destOrd="0" presId="urn:microsoft.com/office/officeart/2005/8/layout/chevron1"/>
    <dgm:cxn modelId="{36F0748B-DEBE-46AE-ACDF-78B5AE95BBFD}" type="presParOf" srcId="{EAD7D3BB-ADBB-4451-83F4-05F2BFA21286}" destId="{3926BAE9-754C-48EE-A4CA-2C46AF53C25F}" srcOrd="2" destOrd="0" presId="urn:microsoft.com/office/officeart/2005/8/layout/chevron1"/>
    <dgm:cxn modelId="{270226AF-F89A-4E0D-8A05-5A646D10DCF4}" type="presParOf" srcId="{EAD7D3BB-ADBB-4451-83F4-05F2BFA21286}" destId="{D9AFEEBF-2F57-45A8-A514-3E83023F32AE}" srcOrd="3" destOrd="0" presId="urn:microsoft.com/office/officeart/2005/8/layout/chevron1"/>
    <dgm:cxn modelId="{41043389-A3B1-41A5-BF89-C14EC98F06B3}" type="presParOf" srcId="{EAD7D3BB-ADBB-4451-83F4-05F2BFA21286}" destId="{5C54AC40-1119-496D-9751-C3F264CB9737}"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05B2D-93F4-454C-9A9A-6E11F1467772}">
      <dsp:nvSpPr>
        <dsp:cNvPr id="0" name=""/>
        <dsp:cNvSpPr/>
      </dsp:nvSpPr>
      <dsp:spPr>
        <a:xfrm>
          <a:off x="62051" y="622037"/>
          <a:ext cx="2106744" cy="2368871"/>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fr-FR" sz="1800" b="1" kern="1200" dirty="0">
              <a:solidFill>
                <a:srgbClr val="AD2563"/>
              </a:solidFill>
            </a:rPr>
            <a:t>CAES</a:t>
          </a:r>
        </a:p>
      </dsp:txBody>
      <dsp:txXfrm rot="16200000">
        <a:off x="-698510" y="1382600"/>
        <a:ext cx="1942474" cy="421348"/>
      </dsp:txXfrm>
    </dsp:sp>
    <dsp:sp modelId="{1214545B-E6E6-45E7-A745-89FC39F80690}">
      <dsp:nvSpPr>
        <dsp:cNvPr id="0" name=""/>
        <dsp:cNvSpPr/>
      </dsp:nvSpPr>
      <dsp:spPr>
        <a:xfrm>
          <a:off x="418915" y="622037"/>
          <a:ext cx="1569524" cy="23688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fr-FR" sz="1400" b="1" kern="1200" dirty="0"/>
            <a:t>Centre d’Accueil et d’Etude de Situations</a:t>
          </a:r>
        </a:p>
        <a:p>
          <a:pPr marL="0" lvl="0" indent="0" algn="l" defTabSz="622300">
            <a:lnSpc>
              <a:spcPct val="90000"/>
            </a:lnSpc>
            <a:spcBef>
              <a:spcPct val="0"/>
            </a:spcBef>
            <a:spcAft>
              <a:spcPct val="35000"/>
            </a:spcAft>
            <a:buNone/>
          </a:pPr>
          <a:r>
            <a:rPr lang="fr-FR" sz="1400" kern="1200" dirty="0"/>
            <a:t>Hébergement temporaire en attendant une orientation vers un dispositif Pérenne après évaluation de la situation =&gt; SAS d’accueil</a:t>
          </a:r>
        </a:p>
      </dsp:txBody>
      <dsp:txXfrm>
        <a:off x="418915" y="622037"/>
        <a:ext cx="1569524" cy="2368871"/>
      </dsp:txXfrm>
    </dsp:sp>
    <dsp:sp modelId="{B5350F3B-80B4-4082-B105-1630DEB4A35C}">
      <dsp:nvSpPr>
        <dsp:cNvPr id="0" name=""/>
        <dsp:cNvSpPr/>
      </dsp:nvSpPr>
      <dsp:spPr>
        <a:xfrm>
          <a:off x="2702460" y="2098301"/>
          <a:ext cx="2017395" cy="195598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fr-FR" sz="1800" b="1" kern="1200" dirty="0">
              <a:solidFill>
                <a:srgbClr val="00B050"/>
              </a:solidFill>
            </a:rPr>
            <a:t>CADA</a:t>
          </a:r>
        </a:p>
      </dsp:txBody>
      <dsp:txXfrm rot="16200000">
        <a:off x="2102244" y="2698518"/>
        <a:ext cx="1603911" cy="403479"/>
      </dsp:txXfrm>
    </dsp:sp>
    <dsp:sp modelId="{E799F6E5-7FAA-4F68-A86D-C2BD8CB689E1}">
      <dsp:nvSpPr>
        <dsp:cNvPr id="0" name=""/>
        <dsp:cNvSpPr/>
      </dsp:nvSpPr>
      <dsp:spPr>
        <a:xfrm rot="5400000">
          <a:off x="2149452" y="2270782"/>
          <a:ext cx="389575" cy="2545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12CCD-8E20-470D-8389-20A0DEB326BE}">
      <dsp:nvSpPr>
        <dsp:cNvPr id="0" name=""/>
        <dsp:cNvSpPr/>
      </dsp:nvSpPr>
      <dsp:spPr>
        <a:xfrm>
          <a:off x="3047932" y="2098301"/>
          <a:ext cx="1502959" cy="19559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fr-FR" sz="1400" b="1" kern="1200" dirty="0"/>
            <a:t>Centre d’Accueil pour Demandeurs d’Asile</a:t>
          </a:r>
        </a:p>
        <a:p>
          <a:pPr marL="0" lvl="0" indent="0" algn="l" defTabSz="622300">
            <a:lnSpc>
              <a:spcPct val="90000"/>
            </a:lnSpc>
            <a:spcBef>
              <a:spcPct val="0"/>
            </a:spcBef>
            <a:spcAft>
              <a:spcPct val="35000"/>
            </a:spcAft>
            <a:buNone/>
          </a:pPr>
          <a:r>
            <a:rPr lang="fr-FR" sz="1400" kern="1200" dirty="0"/>
            <a:t>Hébergement temporaire des demandeurs d’Asile en procédure normale</a:t>
          </a:r>
        </a:p>
      </dsp:txBody>
      <dsp:txXfrm>
        <a:off x="3047932" y="2098301"/>
        <a:ext cx="1502959" cy="1955989"/>
      </dsp:txXfrm>
    </dsp:sp>
    <dsp:sp modelId="{C0C67228-88B7-4493-B49B-E9C27B807CE0}">
      <dsp:nvSpPr>
        <dsp:cNvPr id="0" name=""/>
        <dsp:cNvSpPr/>
      </dsp:nvSpPr>
      <dsp:spPr>
        <a:xfrm>
          <a:off x="2738346" y="161871"/>
          <a:ext cx="2023542" cy="184593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fr-FR" sz="1800" b="1" kern="1200" dirty="0">
              <a:solidFill>
                <a:srgbClr val="AD2563"/>
              </a:solidFill>
            </a:rPr>
            <a:t>HUDA</a:t>
          </a:r>
        </a:p>
      </dsp:txBody>
      <dsp:txXfrm rot="16200000">
        <a:off x="2183866" y="716351"/>
        <a:ext cx="1513668" cy="404708"/>
      </dsp:txXfrm>
    </dsp:sp>
    <dsp:sp modelId="{6CFDCE66-D61B-47BF-9BC8-1790C1DFF9FE}">
      <dsp:nvSpPr>
        <dsp:cNvPr id="0" name=""/>
        <dsp:cNvSpPr/>
      </dsp:nvSpPr>
      <dsp:spPr>
        <a:xfrm rot="5400000">
          <a:off x="4797380" y="874359"/>
          <a:ext cx="268567" cy="17349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37E12-9283-466B-ABAD-82833C0FB408}">
      <dsp:nvSpPr>
        <dsp:cNvPr id="0" name=""/>
        <dsp:cNvSpPr/>
      </dsp:nvSpPr>
      <dsp:spPr>
        <a:xfrm>
          <a:off x="3084601" y="161871"/>
          <a:ext cx="1507539" cy="1845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fr-FR" sz="1400" b="1" kern="1200" dirty="0"/>
            <a:t>Hébergement d’Urgence des Demandeurs d’Asile</a:t>
          </a:r>
        </a:p>
        <a:p>
          <a:pPr marL="0" lvl="0" indent="0" algn="l" defTabSz="622300">
            <a:lnSpc>
              <a:spcPct val="90000"/>
            </a:lnSpc>
            <a:spcBef>
              <a:spcPct val="0"/>
            </a:spcBef>
            <a:spcAft>
              <a:spcPct val="35000"/>
            </a:spcAft>
            <a:buNone/>
          </a:pPr>
          <a:r>
            <a:rPr lang="fr-FR" sz="1400" kern="1200" dirty="0"/>
            <a:t>Accueil des demandeurs d’asile en Procédure Accélérée ou dublinée</a:t>
          </a:r>
        </a:p>
      </dsp:txBody>
      <dsp:txXfrm>
        <a:off x="3084601" y="161871"/>
        <a:ext cx="1507539" cy="1845936"/>
      </dsp:txXfrm>
    </dsp:sp>
    <dsp:sp modelId="{22A0CD2A-5165-4D6E-9BD9-DD38B9832B44}">
      <dsp:nvSpPr>
        <dsp:cNvPr id="0" name=""/>
        <dsp:cNvSpPr/>
      </dsp:nvSpPr>
      <dsp:spPr>
        <a:xfrm>
          <a:off x="5410170" y="680160"/>
          <a:ext cx="1915385" cy="242876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fr-FR" sz="1800" b="1" kern="1200" dirty="0">
              <a:solidFill>
                <a:srgbClr val="FF9900"/>
              </a:solidFill>
            </a:rPr>
            <a:t>CPH</a:t>
          </a:r>
        </a:p>
      </dsp:txBody>
      <dsp:txXfrm rot="16200000">
        <a:off x="4605916" y="1484414"/>
        <a:ext cx="1991584" cy="383077"/>
      </dsp:txXfrm>
    </dsp:sp>
    <dsp:sp modelId="{3EC162C2-C385-4068-8A20-E8AF076AB751}">
      <dsp:nvSpPr>
        <dsp:cNvPr id="0" name=""/>
        <dsp:cNvSpPr/>
      </dsp:nvSpPr>
      <dsp:spPr>
        <a:xfrm rot="5400000">
          <a:off x="4870338" y="2360192"/>
          <a:ext cx="214664" cy="18259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9789EF-DE85-4B63-A485-7D19E91D2EB6}">
      <dsp:nvSpPr>
        <dsp:cNvPr id="0" name=""/>
        <dsp:cNvSpPr/>
      </dsp:nvSpPr>
      <dsp:spPr>
        <a:xfrm>
          <a:off x="5742635" y="680160"/>
          <a:ext cx="1426962" cy="2428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fr-FR" sz="1500" b="1" kern="1200" dirty="0"/>
            <a:t>Centre Provisoire d’Hébergement</a:t>
          </a:r>
        </a:p>
        <a:p>
          <a:pPr marL="0" lvl="0" indent="0" algn="l" defTabSz="666750">
            <a:lnSpc>
              <a:spcPct val="90000"/>
            </a:lnSpc>
            <a:spcBef>
              <a:spcPct val="0"/>
            </a:spcBef>
            <a:spcAft>
              <a:spcPct val="35000"/>
            </a:spcAft>
            <a:buNone/>
          </a:pPr>
          <a:r>
            <a:rPr lang="fr-FR" sz="1500" kern="1200" dirty="0"/>
            <a:t>Accompagnement socio-professionnel pour les personnes ayant obtenu une protection (réfugiés) </a:t>
          </a:r>
        </a:p>
      </dsp:txBody>
      <dsp:txXfrm>
        <a:off x="5742635" y="680160"/>
        <a:ext cx="1426962" cy="242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ECA2-4614-4D2B-A2DE-99113DBE966A}">
      <dsp:nvSpPr>
        <dsp:cNvPr id="0" name=""/>
        <dsp:cNvSpPr/>
      </dsp:nvSpPr>
      <dsp:spPr>
        <a:xfrm>
          <a:off x="2317" y="609093"/>
          <a:ext cx="2823963" cy="1129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AD2563"/>
              </a:solidFill>
            </a:rPr>
            <a:t>ACCUEIL</a:t>
          </a:r>
        </a:p>
      </dsp:txBody>
      <dsp:txXfrm>
        <a:off x="567110" y="609093"/>
        <a:ext cx="1694378" cy="1129585"/>
      </dsp:txXfrm>
    </dsp:sp>
    <dsp:sp modelId="{3926BAE9-754C-48EE-A4CA-2C46AF53C25F}">
      <dsp:nvSpPr>
        <dsp:cNvPr id="0" name=""/>
        <dsp:cNvSpPr/>
      </dsp:nvSpPr>
      <dsp:spPr>
        <a:xfrm>
          <a:off x="2543885" y="609093"/>
          <a:ext cx="2823963" cy="1129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B050"/>
              </a:solidFill>
            </a:rPr>
            <a:t>ASILE</a:t>
          </a:r>
          <a:r>
            <a:rPr lang="fr-FR" sz="1500" b="1" kern="1200" dirty="0">
              <a:solidFill>
                <a:srgbClr val="00D661"/>
              </a:solidFill>
            </a:rPr>
            <a:t>  </a:t>
          </a:r>
        </a:p>
        <a:p>
          <a:pPr marL="0" lvl="0" indent="0" algn="ctr" defTabSz="889000">
            <a:lnSpc>
              <a:spcPct val="90000"/>
            </a:lnSpc>
            <a:spcBef>
              <a:spcPct val="0"/>
            </a:spcBef>
            <a:spcAft>
              <a:spcPct val="35000"/>
            </a:spcAft>
            <a:buNone/>
          </a:pPr>
          <a:r>
            <a:rPr lang="fr-FR" sz="1200" b="0" kern="1200" dirty="0">
              <a:solidFill>
                <a:schemeClr val="bg1"/>
              </a:solidFill>
            </a:rPr>
            <a:t>Accompagnement pendant la procédure de demande d’asile </a:t>
          </a:r>
        </a:p>
      </dsp:txBody>
      <dsp:txXfrm>
        <a:off x="3108678" y="609093"/>
        <a:ext cx="1694378" cy="1129585"/>
      </dsp:txXfrm>
    </dsp:sp>
    <dsp:sp modelId="{5C54AC40-1119-496D-9751-C3F264CB9737}">
      <dsp:nvSpPr>
        <dsp:cNvPr id="0" name=""/>
        <dsp:cNvSpPr/>
      </dsp:nvSpPr>
      <dsp:spPr>
        <a:xfrm>
          <a:off x="5085452" y="609093"/>
          <a:ext cx="2823963" cy="1129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9900"/>
              </a:solidFill>
            </a:rPr>
            <a:t>INSERTION  </a:t>
          </a:r>
        </a:p>
      </dsp:txBody>
      <dsp:txXfrm>
        <a:off x="5650245" y="609093"/>
        <a:ext cx="1694378" cy="11295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7734" cy="34162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C52C0E06-ACCD-49D2-BBEE-02345B1E557A}" type="datetimeFigureOut">
              <a:rPr lang="fr-FR" smtClean="0"/>
              <a:t>09/09/2024</a:t>
            </a:fld>
            <a:endParaRPr lang="fr-FR"/>
          </a:p>
        </p:txBody>
      </p:sp>
      <p:sp>
        <p:nvSpPr>
          <p:cNvPr id="4" name="Espace réservé de l'image des diapositives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4093" y="3276730"/>
            <a:ext cx="7952739" cy="268096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67167"/>
            <a:ext cx="4307734" cy="34162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82F8EEE5-E6C2-43CF-A48E-B1F198DFC2C2}" type="slidenum">
              <a:rPr lang="fr-FR" smtClean="0"/>
              <a:t>‹N°›</a:t>
            </a:fld>
            <a:endParaRPr lang="fr-FR"/>
          </a:p>
        </p:txBody>
      </p:sp>
    </p:spTree>
    <p:extLst>
      <p:ext uri="{BB962C8B-B14F-4D97-AF65-F5344CB8AC3E}">
        <p14:creationId xmlns:p14="http://schemas.microsoft.com/office/powerpoint/2010/main" val="174154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edia.interieur.gouv.fr/bomi/BOMI2023-5-2/textes/D00_20230419_IOMV2305068J.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lacimade.org/faq/abecedaire-des-migrat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a.interieur.gouv.fr/bomi/BOMI2023-5-2/textes/D00_20230419_IOMV2305068J.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lacimade.org/faq/abecedaire-des-migrat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Amélie, j’ai repris ton contenu et j’ai mis à jour (avec une grande aide des propositions du logiciel Powerpoint) le format et l’organisation des parties. J’</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a:t>
            </a:fld>
            <a:endParaRPr lang="fr-FR"/>
          </a:p>
        </p:txBody>
      </p:sp>
    </p:spTree>
    <p:extLst>
      <p:ext uri="{BB962C8B-B14F-4D97-AF65-F5344CB8AC3E}">
        <p14:creationId xmlns:p14="http://schemas.microsoft.com/office/powerpoint/2010/main" val="182457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10</a:t>
            </a:fld>
            <a:endParaRPr lang="fr-FR"/>
          </a:p>
        </p:txBody>
      </p:sp>
    </p:spTree>
    <p:extLst>
      <p:ext uri="{BB962C8B-B14F-4D97-AF65-F5344CB8AC3E}">
        <p14:creationId xmlns:p14="http://schemas.microsoft.com/office/powerpoint/2010/main" val="428300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modalités d’ouverture des places : </a:t>
            </a:r>
          </a:p>
          <a:p>
            <a:pPr marL="171450" indent="-171450">
              <a:buFontTx/>
              <a:buChar char="-"/>
            </a:pPr>
            <a:r>
              <a:rPr lang="fr-FR" dirty="0"/>
              <a:t>Obligation UE</a:t>
            </a:r>
          </a:p>
          <a:p>
            <a:pPr marL="171450" indent="-171450">
              <a:buFontTx/>
              <a:buChar char="-"/>
            </a:pPr>
            <a:r>
              <a:rPr lang="fr-FR" dirty="0"/>
              <a:t>SNADAIR -&gt; SRADAIR - &gt; appels à projets </a:t>
            </a:r>
          </a:p>
          <a:p>
            <a:pPr marL="171450" indent="-171450">
              <a:buFontTx/>
              <a:buChar char="-"/>
            </a:pPr>
            <a:endParaRPr lang="fr-FR" dirty="0"/>
          </a:p>
          <a:p>
            <a:r>
              <a:rPr lang="fr-FR" dirty="0"/>
              <a:t>Un opérateur ne peut pas décider d’ouvrir des places – dépend d’un appel à projet de la Préfecture. </a:t>
            </a:r>
          </a:p>
          <a:p>
            <a:endParaRPr lang="fr-FR" dirty="0"/>
          </a:p>
          <a:p>
            <a:r>
              <a:rPr lang="fr-FR" dirty="0"/>
              <a:t>Les principaux opérateurs  dans le Morbihan et en Bretagne sont : </a:t>
            </a:r>
          </a:p>
          <a:p>
            <a:pPr marL="171450" indent="-171450">
              <a:buFontTx/>
              <a:buChar char="-"/>
            </a:pPr>
            <a:r>
              <a:rPr lang="fr-FR" dirty="0"/>
              <a:t>ADOMA</a:t>
            </a:r>
          </a:p>
          <a:p>
            <a:pPr marL="171450" indent="-171450">
              <a:buFontTx/>
              <a:buChar char="-"/>
            </a:pPr>
            <a:r>
              <a:rPr lang="fr-FR" dirty="0"/>
              <a:t>AMISEP </a:t>
            </a:r>
          </a:p>
          <a:p>
            <a:pPr marL="171450" indent="-171450">
              <a:buFontTx/>
              <a:buChar char="-"/>
            </a:pPr>
            <a:r>
              <a:rPr lang="fr-FR" dirty="0"/>
              <a:t>COALLIA</a:t>
            </a:r>
          </a:p>
          <a:p>
            <a:pPr marL="171450" indent="-171450">
              <a:buFontTx/>
              <a:buChar char="-"/>
            </a:pPr>
            <a:r>
              <a:rPr lang="fr-FR" dirty="0" err="1"/>
              <a:t>Sauvergarde</a:t>
            </a:r>
            <a:r>
              <a:rPr lang="fr-FR" dirty="0"/>
              <a:t> 56 </a:t>
            </a:r>
          </a:p>
          <a:p>
            <a:pPr marL="171450" indent="-171450">
              <a:buFontTx/>
              <a:buChar char="-"/>
            </a:pPr>
            <a:r>
              <a:rPr lang="fr-FR" dirty="0"/>
              <a:t>Fondation Benoit Labre</a:t>
            </a:r>
          </a:p>
          <a:p>
            <a:pPr marL="171450" indent="-171450">
              <a:buFontTx/>
              <a:buChar char="-"/>
            </a:pPr>
            <a:r>
              <a:rPr lang="fr-FR" dirty="0"/>
              <a:t>….</a:t>
            </a:r>
          </a:p>
          <a:p>
            <a:endParaRPr lang="fr-FR" dirty="0"/>
          </a:p>
          <a:p>
            <a:r>
              <a:rPr lang="fr-FR" dirty="0"/>
              <a:t>Sur le territoire : les 2 opérateurs sont : AMISEP et COALLIA</a:t>
            </a:r>
          </a:p>
          <a:p>
            <a:endParaRPr lang="fr-FR" dirty="0"/>
          </a:p>
          <a:p>
            <a:r>
              <a:rPr lang="fr-FR" dirty="0"/>
              <a:t>Avant de préciser les missions de nos services -&gt; 2 diapos pour donner une idée de la répartition des places en Bretagne et dans le Morbihan.</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11</a:t>
            </a:fld>
            <a:endParaRPr lang="fr-FR"/>
          </a:p>
        </p:txBody>
      </p:sp>
      <p:sp>
        <p:nvSpPr>
          <p:cNvPr id="5" name="Accolade fermante 4">
            <a:extLst>
              <a:ext uri="{FF2B5EF4-FFF2-40B4-BE49-F238E27FC236}">
                <a16:creationId xmlns:a16="http://schemas.microsoft.com/office/drawing/2014/main" id="{1B55E4EA-ACB3-FCBB-3E6A-C3665B744DCC}"/>
              </a:ext>
            </a:extLst>
          </p:cNvPr>
          <p:cNvSpPr/>
          <p:nvPr/>
        </p:nvSpPr>
        <p:spPr>
          <a:xfrm>
            <a:off x="2739277" y="4412096"/>
            <a:ext cx="1590548" cy="535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36878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12</a:t>
            </a:fld>
            <a:endParaRPr lang="fr-FR"/>
          </a:p>
        </p:txBody>
      </p:sp>
    </p:spTree>
    <p:extLst>
      <p:ext uri="{BB962C8B-B14F-4D97-AF65-F5344CB8AC3E}">
        <p14:creationId xmlns:p14="http://schemas.microsoft.com/office/powerpoint/2010/main" val="44237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France, </a:t>
            </a:r>
            <a:r>
              <a:rPr lang="fr-FR" b="1" dirty="0"/>
              <a:t>Vers 50 000  places de CADA</a:t>
            </a:r>
          </a:p>
          <a:p>
            <a:pPr algn="just"/>
            <a:r>
              <a:rPr lang="fr-FR" dirty="0">
                <a:effectLst/>
              </a:rPr>
              <a:t>Au 1er janvier 2024,  le</a:t>
            </a:r>
            <a:r>
              <a:rPr lang="fr-FR" dirty="0">
                <a:effectLst/>
                <a:hlinkClick r:id="rId3"/>
              </a:rPr>
              <a:t> dispositif national d’accueil devait compter 49 242  places</a:t>
            </a:r>
            <a:r>
              <a:rPr lang="fr-FR" dirty="0">
                <a:effectLst/>
              </a:rPr>
              <a:t>  autorisées de</a:t>
            </a:r>
            <a:r>
              <a:rPr lang="fr-FR" b="1" dirty="0">
                <a:effectLst/>
              </a:rPr>
              <a:t> centres d’accueil pour demandeurs d’asile</a:t>
            </a:r>
            <a:r>
              <a:rPr lang="fr-FR" dirty="0">
                <a:effectLst/>
              </a:rPr>
              <a:t> </a:t>
            </a:r>
            <a:r>
              <a:rPr lang="fr-FR" dirty="0">
                <a:effectLst/>
                <a:hlinkClick r:id="rId4"/>
              </a:rPr>
              <a:t>(CADA)</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13</a:t>
            </a:fld>
            <a:endParaRPr lang="fr-FR"/>
          </a:p>
        </p:txBody>
      </p:sp>
    </p:spTree>
    <p:extLst>
      <p:ext uri="{BB962C8B-B14F-4D97-AF65-F5344CB8AC3E}">
        <p14:creationId xmlns:p14="http://schemas.microsoft.com/office/powerpoint/2010/main" val="28208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14</a:t>
            </a:fld>
            <a:endParaRPr lang="fr-FR"/>
          </a:p>
        </p:txBody>
      </p:sp>
    </p:spTree>
    <p:extLst>
      <p:ext uri="{BB962C8B-B14F-4D97-AF65-F5344CB8AC3E}">
        <p14:creationId xmlns:p14="http://schemas.microsoft.com/office/powerpoint/2010/main" val="2851717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15</a:t>
            </a:fld>
            <a:endParaRPr lang="fr-FR"/>
          </a:p>
        </p:txBody>
      </p:sp>
    </p:spTree>
    <p:extLst>
      <p:ext uri="{BB962C8B-B14F-4D97-AF65-F5344CB8AC3E}">
        <p14:creationId xmlns:p14="http://schemas.microsoft.com/office/powerpoint/2010/main" val="3032966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16</a:t>
            </a:fld>
            <a:endParaRPr lang="fr-FR"/>
          </a:p>
        </p:txBody>
      </p:sp>
    </p:spTree>
    <p:extLst>
      <p:ext uri="{BB962C8B-B14F-4D97-AF65-F5344CB8AC3E}">
        <p14:creationId xmlns:p14="http://schemas.microsoft.com/office/powerpoint/2010/main" val="344427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17</a:t>
            </a:fld>
            <a:endParaRPr lang="fr-FR"/>
          </a:p>
        </p:txBody>
      </p:sp>
    </p:spTree>
    <p:extLst>
      <p:ext uri="{BB962C8B-B14F-4D97-AF65-F5344CB8AC3E}">
        <p14:creationId xmlns:p14="http://schemas.microsoft.com/office/powerpoint/2010/main" val="248576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18</a:t>
            </a:fld>
            <a:endParaRPr lang="fr-FR"/>
          </a:p>
        </p:txBody>
      </p:sp>
    </p:spTree>
    <p:extLst>
      <p:ext uri="{BB962C8B-B14F-4D97-AF65-F5344CB8AC3E}">
        <p14:creationId xmlns:p14="http://schemas.microsoft.com/office/powerpoint/2010/main" val="422856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modalités d’ouverture des places : </a:t>
            </a:r>
          </a:p>
          <a:p>
            <a:pPr marL="171450" indent="-171450">
              <a:buFontTx/>
              <a:buChar char="-"/>
            </a:pPr>
            <a:r>
              <a:rPr lang="fr-FR" dirty="0"/>
              <a:t>Obligation UE</a:t>
            </a:r>
          </a:p>
          <a:p>
            <a:pPr marL="171450" indent="-171450">
              <a:buFontTx/>
              <a:buChar char="-"/>
            </a:pPr>
            <a:r>
              <a:rPr lang="fr-FR" dirty="0"/>
              <a:t>SNADAIR -&gt; SRADAIR - &gt; appels à projets </a:t>
            </a:r>
          </a:p>
          <a:p>
            <a:pPr marL="171450" indent="-171450">
              <a:buFontTx/>
              <a:buChar char="-"/>
            </a:pPr>
            <a:endParaRPr lang="fr-FR" dirty="0"/>
          </a:p>
          <a:p>
            <a:r>
              <a:rPr lang="fr-FR" dirty="0"/>
              <a:t>Un opérateur ne peut pas décider d’ouvrir des places – dépend d’un appel à projet de la Préfecture. </a:t>
            </a:r>
          </a:p>
          <a:p>
            <a:endParaRPr lang="fr-FR" dirty="0"/>
          </a:p>
          <a:p>
            <a:r>
              <a:rPr lang="fr-FR" dirty="0"/>
              <a:t>Les principaux opérateurs  dans le Morbihan et en Bretagne sont : </a:t>
            </a:r>
          </a:p>
          <a:p>
            <a:pPr marL="171450" indent="-171450">
              <a:buFontTx/>
              <a:buChar char="-"/>
            </a:pPr>
            <a:r>
              <a:rPr lang="fr-FR" dirty="0"/>
              <a:t>ADOMA</a:t>
            </a:r>
          </a:p>
          <a:p>
            <a:pPr marL="171450" indent="-171450">
              <a:buFontTx/>
              <a:buChar char="-"/>
            </a:pPr>
            <a:r>
              <a:rPr lang="fr-FR" dirty="0"/>
              <a:t>AMISEP </a:t>
            </a:r>
          </a:p>
          <a:p>
            <a:pPr marL="171450" indent="-171450">
              <a:buFontTx/>
              <a:buChar char="-"/>
            </a:pPr>
            <a:r>
              <a:rPr lang="fr-FR" dirty="0"/>
              <a:t>COALLIA</a:t>
            </a:r>
          </a:p>
          <a:p>
            <a:pPr marL="171450" indent="-171450">
              <a:buFontTx/>
              <a:buChar char="-"/>
            </a:pPr>
            <a:r>
              <a:rPr lang="fr-FR" dirty="0" err="1"/>
              <a:t>Sauvergarde</a:t>
            </a:r>
            <a:r>
              <a:rPr lang="fr-FR" dirty="0"/>
              <a:t> 56 </a:t>
            </a:r>
          </a:p>
          <a:p>
            <a:pPr marL="171450" indent="-171450">
              <a:buFontTx/>
              <a:buChar char="-"/>
            </a:pPr>
            <a:r>
              <a:rPr lang="fr-FR" dirty="0"/>
              <a:t>Fondation Benoit Labre</a:t>
            </a:r>
          </a:p>
          <a:p>
            <a:pPr marL="171450" indent="-171450">
              <a:buFontTx/>
              <a:buChar char="-"/>
            </a:pPr>
            <a:r>
              <a:rPr lang="fr-FR" dirty="0"/>
              <a:t>….</a:t>
            </a:r>
          </a:p>
          <a:p>
            <a:endParaRPr lang="fr-FR" dirty="0"/>
          </a:p>
          <a:p>
            <a:r>
              <a:rPr lang="fr-FR" dirty="0"/>
              <a:t>Sur le territoire : les 2 opérateurs sont : AMISEP et COALLIA</a:t>
            </a:r>
          </a:p>
          <a:p>
            <a:endParaRPr lang="fr-FR" dirty="0"/>
          </a:p>
          <a:p>
            <a:r>
              <a:rPr lang="fr-FR" dirty="0"/>
              <a:t>Avant de préciser les missions de nos services -&gt; 2 diapos pour donner une idée de la répartition des places en Bretagne et dans le Morbihan.</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19</a:t>
            </a:fld>
            <a:endParaRPr lang="fr-FR"/>
          </a:p>
        </p:txBody>
      </p:sp>
      <p:sp>
        <p:nvSpPr>
          <p:cNvPr id="5" name="Accolade fermante 4">
            <a:extLst>
              <a:ext uri="{FF2B5EF4-FFF2-40B4-BE49-F238E27FC236}">
                <a16:creationId xmlns:a16="http://schemas.microsoft.com/office/drawing/2014/main" id="{1B55E4EA-ACB3-FCBB-3E6A-C3665B744DCC}"/>
              </a:ext>
            </a:extLst>
          </p:cNvPr>
          <p:cNvSpPr/>
          <p:nvPr/>
        </p:nvSpPr>
        <p:spPr>
          <a:xfrm>
            <a:off x="2739277" y="4412096"/>
            <a:ext cx="1590548" cy="535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0631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a:t>
            </a:fld>
            <a:endParaRPr lang="fr-FR"/>
          </a:p>
        </p:txBody>
      </p:sp>
    </p:spTree>
    <p:extLst>
      <p:ext uri="{BB962C8B-B14F-4D97-AF65-F5344CB8AC3E}">
        <p14:creationId xmlns:p14="http://schemas.microsoft.com/office/powerpoint/2010/main" val="162188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LOI n° 2024-42 du 26 janvier 2024 pour contrôler l'immigration, améliorer l'intégration </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20</a:t>
            </a:fld>
            <a:endParaRPr lang="fr-FR"/>
          </a:p>
        </p:txBody>
      </p:sp>
    </p:spTree>
    <p:extLst>
      <p:ext uri="{BB962C8B-B14F-4D97-AF65-F5344CB8AC3E}">
        <p14:creationId xmlns:p14="http://schemas.microsoft.com/office/powerpoint/2010/main" val="21133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modalités d’ouverture des places : </a:t>
            </a:r>
          </a:p>
          <a:p>
            <a:pPr marL="171450" indent="-171450">
              <a:buFontTx/>
              <a:buChar char="-"/>
            </a:pPr>
            <a:r>
              <a:rPr lang="fr-FR" dirty="0"/>
              <a:t>Obligation UE</a:t>
            </a:r>
          </a:p>
          <a:p>
            <a:pPr marL="171450" indent="-171450">
              <a:buFontTx/>
              <a:buChar char="-"/>
            </a:pPr>
            <a:r>
              <a:rPr lang="fr-FR" dirty="0"/>
              <a:t>SNADAIR -&gt; SRADAIR - &gt; appels à projets </a:t>
            </a:r>
          </a:p>
          <a:p>
            <a:pPr marL="171450" indent="-171450">
              <a:buFontTx/>
              <a:buChar char="-"/>
            </a:pPr>
            <a:endParaRPr lang="fr-FR" dirty="0"/>
          </a:p>
          <a:p>
            <a:r>
              <a:rPr lang="fr-FR" dirty="0"/>
              <a:t>Un opérateur ne peut pas décider d’ouvrir des places – dépend d’un appel à projet de la Préfecture. </a:t>
            </a:r>
          </a:p>
          <a:p>
            <a:endParaRPr lang="fr-FR" dirty="0"/>
          </a:p>
          <a:p>
            <a:r>
              <a:rPr lang="fr-FR" dirty="0"/>
              <a:t>Les principaux opérateurs  dans le Morbihan et en Bretagne sont : </a:t>
            </a:r>
          </a:p>
          <a:p>
            <a:pPr marL="171450" indent="-171450">
              <a:buFontTx/>
              <a:buChar char="-"/>
            </a:pPr>
            <a:r>
              <a:rPr lang="fr-FR" dirty="0"/>
              <a:t>ADOMA</a:t>
            </a:r>
          </a:p>
          <a:p>
            <a:pPr marL="171450" indent="-171450">
              <a:buFontTx/>
              <a:buChar char="-"/>
            </a:pPr>
            <a:r>
              <a:rPr lang="fr-FR" dirty="0"/>
              <a:t>AMISEP </a:t>
            </a:r>
          </a:p>
          <a:p>
            <a:pPr marL="171450" indent="-171450">
              <a:buFontTx/>
              <a:buChar char="-"/>
            </a:pPr>
            <a:r>
              <a:rPr lang="fr-FR" dirty="0"/>
              <a:t>COALLIA</a:t>
            </a:r>
          </a:p>
          <a:p>
            <a:pPr marL="171450" indent="-171450">
              <a:buFontTx/>
              <a:buChar char="-"/>
            </a:pPr>
            <a:r>
              <a:rPr lang="fr-FR" dirty="0" err="1"/>
              <a:t>Sauvergarde</a:t>
            </a:r>
            <a:r>
              <a:rPr lang="fr-FR" dirty="0"/>
              <a:t> 56 </a:t>
            </a:r>
          </a:p>
          <a:p>
            <a:pPr marL="171450" indent="-171450">
              <a:buFontTx/>
              <a:buChar char="-"/>
            </a:pPr>
            <a:r>
              <a:rPr lang="fr-FR" dirty="0"/>
              <a:t>Fondation Benoit Labre</a:t>
            </a:r>
          </a:p>
          <a:p>
            <a:pPr marL="171450" indent="-171450">
              <a:buFontTx/>
              <a:buChar char="-"/>
            </a:pPr>
            <a:r>
              <a:rPr lang="fr-FR" dirty="0"/>
              <a:t>….</a:t>
            </a:r>
          </a:p>
          <a:p>
            <a:endParaRPr lang="fr-FR" dirty="0"/>
          </a:p>
          <a:p>
            <a:r>
              <a:rPr lang="fr-FR" dirty="0"/>
              <a:t>Sur le territoire : les 2 opérateurs sont : AMISEP et COALLIA</a:t>
            </a:r>
          </a:p>
          <a:p>
            <a:endParaRPr lang="fr-FR" dirty="0"/>
          </a:p>
          <a:p>
            <a:r>
              <a:rPr lang="fr-FR" dirty="0"/>
              <a:t>Avant de préciser les missions de nos services -&gt; 2 diapos pour donner une idée de la répartition des places en Bretagne et dans le Morbihan.</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21</a:t>
            </a:fld>
            <a:endParaRPr lang="fr-FR"/>
          </a:p>
        </p:txBody>
      </p:sp>
      <p:sp>
        <p:nvSpPr>
          <p:cNvPr id="5" name="Accolade fermante 4">
            <a:extLst>
              <a:ext uri="{FF2B5EF4-FFF2-40B4-BE49-F238E27FC236}">
                <a16:creationId xmlns:a16="http://schemas.microsoft.com/office/drawing/2014/main" id="{1B55E4EA-ACB3-FCBB-3E6A-C3665B744DCC}"/>
              </a:ext>
            </a:extLst>
          </p:cNvPr>
          <p:cNvSpPr/>
          <p:nvPr/>
        </p:nvSpPr>
        <p:spPr>
          <a:xfrm>
            <a:off x="2739277" y="4412096"/>
            <a:ext cx="1590548" cy="535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7986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22</a:t>
            </a:fld>
            <a:endParaRPr lang="fr-FR"/>
          </a:p>
        </p:txBody>
      </p:sp>
    </p:spTree>
    <p:extLst>
      <p:ext uri="{BB962C8B-B14F-4D97-AF65-F5344CB8AC3E}">
        <p14:creationId xmlns:p14="http://schemas.microsoft.com/office/powerpoint/2010/main" val="1566794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modalités d’ouverture des places : </a:t>
            </a:r>
          </a:p>
          <a:p>
            <a:pPr marL="171450" indent="-171450">
              <a:buFontTx/>
              <a:buChar char="-"/>
            </a:pPr>
            <a:r>
              <a:rPr lang="fr-FR" dirty="0"/>
              <a:t>Obligation UE</a:t>
            </a:r>
          </a:p>
          <a:p>
            <a:pPr marL="171450" indent="-171450">
              <a:buFontTx/>
              <a:buChar char="-"/>
            </a:pPr>
            <a:r>
              <a:rPr lang="fr-FR" dirty="0"/>
              <a:t>SNADAIR -&gt; SRADAIR - &gt; appels à projets </a:t>
            </a:r>
          </a:p>
          <a:p>
            <a:pPr marL="171450" indent="-171450">
              <a:buFontTx/>
              <a:buChar char="-"/>
            </a:pPr>
            <a:endParaRPr lang="fr-FR" dirty="0"/>
          </a:p>
          <a:p>
            <a:r>
              <a:rPr lang="fr-FR" dirty="0"/>
              <a:t>Un opérateur ne peut pas décider d’ouvrir des places – dépend d’un appel à projet de la Préfecture. </a:t>
            </a:r>
          </a:p>
          <a:p>
            <a:endParaRPr lang="fr-FR" dirty="0"/>
          </a:p>
          <a:p>
            <a:r>
              <a:rPr lang="fr-FR" dirty="0"/>
              <a:t>Les principaux opérateurs  dans le Morbihan et en Bretagne sont : </a:t>
            </a:r>
          </a:p>
          <a:p>
            <a:pPr marL="171450" indent="-171450">
              <a:buFontTx/>
              <a:buChar char="-"/>
            </a:pPr>
            <a:r>
              <a:rPr lang="fr-FR" dirty="0"/>
              <a:t>ADOMA</a:t>
            </a:r>
          </a:p>
          <a:p>
            <a:pPr marL="171450" indent="-171450">
              <a:buFontTx/>
              <a:buChar char="-"/>
            </a:pPr>
            <a:r>
              <a:rPr lang="fr-FR" dirty="0"/>
              <a:t>AMISEP </a:t>
            </a:r>
          </a:p>
          <a:p>
            <a:pPr marL="171450" indent="-171450">
              <a:buFontTx/>
              <a:buChar char="-"/>
            </a:pPr>
            <a:r>
              <a:rPr lang="fr-FR" dirty="0"/>
              <a:t>COALLIA</a:t>
            </a:r>
          </a:p>
          <a:p>
            <a:pPr marL="171450" indent="-171450">
              <a:buFontTx/>
              <a:buChar char="-"/>
            </a:pPr>
            <a:r>
              <a:rPr lang="fr-FR" dirty="0" err="1"/>
              <a:t>Sauvergarde</a:t>
            </a:r>
            <a:r>
              <a:rPr lang="fr-FR" dirty="0"/>
              <a:t> 56 </a:t>
            </a:r>
          </a:p>
          <a:p>
            <a:pPr marL="171450" indent="-171450">
              <a:buFontTx/>
              <a:buChar char="-"/>
            </a:pPr>
            <a:r>
              <a:rPr lang="fr-FR" dirty="0"/>
              <a:t>Fondation Benoit Labre</a:t>
            </a:r>
          </a:p>
          <a:p>
            <a:pPr marL="171450" indent="-171450">
              <a:buFontTx/>
              <a:buChar char="-"/>
            </a:pPr>
            <a:r>
              <a:rPr lang="fr-FR" dirty="0"/>
              <a:t>….</a:t>
            </a:r>
          </a:p>
          <a:p>
            <a:endParaRPr lang="fr-FR" dirty="0"/>
          </a:p>
          <a:p>
            <a:r>
              <a:rPr lang="fr-FR" dirty="0"/>
              <a:t>Sur le territoire : les 2 opérateurs sont : AMISEP et COALLIA</a:t>
            </a:r>
          </a:p>
          <a:p>
            <a:endParaRPr lang="fr-FR" dirty="0"/>
          </a:p>
          <a:p>
            <a:r>
              <a:rPr lang="fr-FR" dirty="0"/>
              <a:t>Avant de préciser les missions de nos services -&gt; 2 diapos pour donner une idée de la répartition des places en Bretagne et dans le Morbihan.</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23</a:t>
            </a:fld>
            <a:endParaRPr lang="fr-FR"/>
          </a:p>
        </p:txBody>
      </p:sp>
      <p:sp>
        <p:nvSpPr>
          <p:cNvPr id="5" name="Accolade fermante 4">
            <a:extLst>
              <a:ext uri="{FF2B5EF4-FFF2-40B4-BE49-F238E27FC236}">
                <a16:creationId xmlns:a16="http://schemas.microsoft.com/office/drawing/2014/main" id="{1B55E4EA-ACB3-FCBB-3E6A-C3665B744DCC}"/>
              </a:ext>
            </a:extLst>
          </p:cNvPr>
          <p:cNvSpPr/>
          <p:nvPr/>
        </p:nvSpPr>
        <p:spPr>
          <a:xfrm>
            <a:off x="2739277" y="4412096"/>
            <a:ext cx="1590548" cy="535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105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24</a:t>
            </a:fld>
            <a:endParaRPr lang="fr-FR"/>
          </a:p>
        </p:txBody>
      </p:sp>
    </p:spTree>
    <p:extLst>
      <p:ext uri="{BB962C8B-B14F-4D97-AF65-F5344CB8AC3E}">
        <p14:creationId xmlns:p14="http://schemas.microsoft.com/office/powerpoint/2010/main" val="3946294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25</a:t>
            </a:fld>
            <a:endParaRPr lang="fr-FR"/>
          </a:p>
        </p:txBody>
      </p:sp>
    </p:spTree>
    <p:extLst>
      <p:ext uri="{BB962C8B-B14F-4D97-AF65-F5344CB8AC3E}">
        <p14:creationId xmlns:p14="http://schemas.microsoft.com/office/powerpoint/2010/main" val="15992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26</a:t>
            </a:fld>
            <a:endParaRPr lang="fr-FR"/>
          </a:p>
        </p:txBody>
      </p:sp>
    </p:spTree>
    <p:extLst>
      <p:ext uri="{BB962C8B-B14F-4D97-AF65-F5344CB8AC3E}">
        <p14:creationId xmlns:p14="http://schemas.microsoft.com/office/powerpoint/2010/main" val="3138763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modalités d’ouverture des places : </a:t>
            </a:r>
          </a:p>
          <a:p>
            <a:pPr marL="171450" indent="-171450">
              <a:buFontTx/>
              <a:buChar char="-"/>
            </a:pPr>
            <a:r>
              <a:rPr lang="fr-FR" dirty="0"/>
              <a:t>Obligation UE</a:t>
            </a:r>
          </a:p>
          <a:p>
            <a:pPr marL="171450" indent="-171450">
              <a:buFontTx/>
              <a:buChar char="-"/>
            </a:pPr>
            <a:r>
              <a:rPr lang="fr-FR" dirty="0"/>
              <a:t>SNADAIR -&gt; SRADAIR - &gt; appels à projets </a:t>
            </a:r>
          </a:p>
          <a:p>
            <a:pPr marL="171450" indent="-171450">
              <a:buFontTx/>
              <a:buChar char="-"/>
            </a:pPr>
            <a:endParaRPr lang="fr-FR" dirty="0"/>
          </a:p>
          <a:p>
            <a:r>
              <a:rPr lang="fr-FR" dirty="0"/>
              <a:t>Un opérateur ne peut pas décider d’ouvrir des places – dépend d’un appel à projet de la Préfecture. </a:t>
            </a:r>
          </a:p>
          <a:p>
            <a:endParaRPr lang="fr-FR" dirty="0"/>
          </a:p>
          <a:p>
            <a:r>
              <a:rPr lang="fr-FR" dirty="0"/>
              <a:t>Les principaux opérateurs  dans le Morbihan et en Bretagne sont : </a:t>
            </a:r>
          </a:p>
          <a:p>
            <a:pPr marL="171450" indent="-171450">
              <a:buFontTx/>
              <a:buChar char="-"/>
            </a:pPr>
            <a:r>
              <a:rPr lang="fr-FR" dirty="0"/>
              <a:t>ADOMA</a:t>
            </a:r>
          </a:p>
          <a:p>
            <a:pPr marL="171450" indent="-171450">
              <a:buFontTx/>
              <a:buChar char="-"/>
            </a:pPr>
            <a:r>
              <a:rPr lang="fr-FR" dirty="0"/>
              <a:t>AMISEP </a:t>
            </a:r>
          </a:p>
          <a:p>
            <a:pPr marL="171450" indent="-171450">
              <a:buFontTx/>
              <a:buChar char="-"/>
            </a:pPr>
            <a:r>
              <a:rPr lang="fr-FR" dirty="0"/>
              <a:t>COALLIA</a:t>
            </a:r>
          </a:p>
          <a:p>
            <a:pPr marL="171450" indent="-171450">
              <a:buFontTx/>
              <a:buChar char="-"/>
            </a:pPr>
            <a:r>
              <a:rPr lang="fr-FR" dirty="0" err="1"/>
              <a:t>Sauvergarde</a:t>
            </a:r>
            <a:r>
              <a:rPr lang="fr-FR" dirty="0"/>
              <a:t> 56 </a:t>
            </a:r>
          </a:p>
          <a:p>
            <a:pPr marL="171450" indent="-171450">
              <a:buFontTx/>
              <a:buChar char="-"/>
            </a:pPr>
            <a:r>
              <a:rPr lang="fr-FR" dirty="0"/>
              <a:t>Fondation Benoit Labre</a:t>
            </a:r>
          </a:p>
          <a:p>
            <a:pPr marL="171450" indent="-171450">
              <a:buFontTx/>
              <a:buChar char="-"/>
            </a:pPr>
            <a:r>
              <a:rPr lang="fr-FR" dirty="0"/>
              <a:t>….</a:t>
            </a:r>
          </a:p>
          <a:p>
            <a:endParaRPr lang="fr-FR" dirty="0"/>
          </a:p>
          <a:p>
            <a:r>
              <a:rPr lang="fr-FR" dirty="0"/>
              <a:t>Sur le territoire : les 2 opérateurs sont : AMISEP et COALLIA</a:t>
            </a:r>
          </a:p>
          <a:p>
            <a:endParaRPr lang="fr-FR" dirty="0"/>
          </a:p>
          <a:p>
            <a:r>
              <a:rPr lang="fr-FR" dirty="0"/>
              <a:t>Avant de préciser les missions de nos services -&gt; 2 diapos pour donner une idée de la répartition des places en Bretagne et dans le Morbihan.</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27</a:t>
            </a:fld>
            <a:endParaRPr lang="fr-FR"/>
          </a:p>
        </p:txBody>
      </p:sp>
      <p:sp>
        <p:nvSpPr>
          <p:cNvPr id="5" name="Accolade fermante 4">
            <a:extLst>
              <a:ext uri="{FF2B5EF4-FFF2-40B4-BE49-F238E27FC236}">
                <a16:creationId xmlns:a16="http://schemas.microsoft.com/office/drawing/2014/main" id="{1B55E4EA-ACB3-FCBB-3E6A-C3665B744DCC}"/>
              </a:ext>
            </a:extLst>
          </p:cNvPr>
          <p:cNvSpPr/>
          <p:nvPr/>
        </p:nvSpPr>
        <p:spPr>
          <a:xfrm>
            <a:off x="2739277" y="4412096"/>
            <a:ext cx="1590548" cy="535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33508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28</a:t>
            </a:fld>
            <a:endParaRPr lang="fr-FR"/>
          </a:p>
        </p:txBody>
      </p:sp>
    </p:spTree>
    <p:extLst>
      <p:ext uri="{BB962C8B-B14F-4D97-AF65-F5344CB8AC3E}">
        <p14:creationId xmlns:p14="http://schemas.microsoft.com/office/powerpoint/2010/main" val="3476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29</a:t>
            </a:fld>
            <a:endParaRPr lang="fr-FR"/>
          </a:p>
        </p:txBody>
      </p:sp>
    </p:spTree>
    <p:extLst>
      <p:ext uri="{BB962C8B-B14F-4D97-AF65-F5344CB8AC3E}">
        <p14:creationId xmlns:p14="http://schemas.microsoft.com/office/powerpoint/2010/main" val="254534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3</a:t>
            </a:fld>
            <a:endParaRPr lang="fr-FR"/>
          </a:p>
        </p:txBody>
      </p:sp>
    </p:spTree>
    <p:extLst>
      <p:ext uri="{BB962C8B-B14F-4D97-AF65-F5344CB8AC3E}">
        <p14:creationId xmlns:p14="http://schemas.microsoft.com/office/powerpoint/2010/main" val="305333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4</a:t>
            </a:fld>
            <a:endParaRPr lang="fr-FR"/>
          </a:p>
        </p:txBody>
      </p:sp>
    </p:spTree>
    <p:extLst>
      <p:ext uri="{BB962C8B-B14F-4D97-AF65-F5344CB8AC3E}">
        <p14:creationId xmlns:p14="http://schemas.microsoft.com/office/powerpoint/2010/main" val="343043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5</a:t>
            </a:fld>
            <a:endParaRPr lang="fr-FR"/>
          </a:p>
        </p:txBody>
      </p:sp>
    </p:spTree>
    <p:extLst>
      <p:ext uri="{BB962C8B-B14F-4D97-AF65-F5344CB8AC3E}">
        <p14:creationId xmlns:p14="http://schemas.microsoft.com/office/powerpoint/2010/main" val="365298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6</a:t>
            </a:fld>
            <a:endParaRPr lang="fr-FR"/>
          </a:p>
        </p:txBody>
      </p:sp>
    </p:spTree>
    <p:extLst>
      <p:ext uri="{BB962C8B-B14F-4D97-AF65-F5344CB8AC3E}">
        <p14:creationId xmlns:p14="http://schemas.microsoft.com/office/powerpoint/2010/main" val="46314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des modalités d’ouverture des places : </a:t>
            </a:r>
          </a:p>
          <a:p>
            <a:pPr marL="171450" indent="-171450">
              <a:buFontTx/>
              <a:buChar char="-"/>
            </a:pPr>
            <a:r>
              <a:rPr lang="fr-FR" dirty="0"/>
              <a:t>Obligation UE</a:t>
            </a:r>
          </a:p>
          <a:p>
            <a:pPr marL="171450" indent="-171450">
              <a:buFontTx/>
              <a:buChar char="-"/>
            </a:pPr>
            <a:r>
              <a:rPr lang="fr-FR" dirty="0"/>
              <a:t>SNADAIR -&gt; SRADAIR - &gt; appels à projets </a:t>
            </a:r>
          </a:p>
          <a:p>
            <a:pPr marL="171450" indent="-171450">
              <a:buFontTx/>
              <a:buChar char="-"/>
            </a:pPr>
            <a:endParaRPr lang="fr-FR" dirty="0"/>
          </a:p>
          <a:p>
            <a:r>
              <a:rPr lang="fr-FR" dirty="0"/>
              <a:t>Un opérateur ne peut pas décider d’ouvrir des places – dépend d’un appel à projet de la Préfecture. </a:t>
            </a:r>
          </a:p>
          <a:p>
            <a:endParaRPr lang="fr-FR" dirty="0"/>
          </a:p>
          <a:p>
            <a:r>
              <a:rPr lang="fr-FR" dirty="0"/>
              <a:t>Les principaux opérateurs  dans le Morbihan et en Bretagne sont : </a:t>
            </a:r>
          </a:p>
          <a:p>
            <a:pPr marL="171450" indent="-171450">
              <a:buFontTx/>
              <a:buChar char="-"/>
            </a:pPr>
            <a:r>
              <a:rPr lang="fr-FR" dirty="0"/>
              <a:t>ADOMA</a:t>
            </a:r>
          </a:p>
          <a:p>
            <a:pPr marL="171450" indent="-171450">
              <a:buFontTx/>
              <a:buChar char="-"/>
            </a:pPr>
            <a:r>
              <a:rPr lang="fr-FR" dirty="0"/>
              <a:t>AMISEP </a:t>
            </a:r>
          </a:p>
          <a:p>
            <a:pPr marL="171450" indent="-171450">
              <a:buFontTx/>
              <a:buChar char="-"/>
            </a:pPr>
            <a:r>
              <a:rPr lang="fr-FR" dirty="0"/>
              <a:t>COALLIA</a:t>
            </a:r>
          </a:p>
          <a:p>
            <a:pPr marL="171450" indent="-171450">
              <a:buFontTx/>
              <a:buChar char="-"/>
            </a:pPr>
            <a:r>
              <a:rPr lang="fr-FR" dirty="0" err="1"/>
              <a:t>Sauvergarde</a:t>
            </a:r>
            <a:r>
              <a:rPr lang="fr-FR" dirty="0"/>
              <a:t> 56 </a:t>
            </a:r>
          </a:p>
          <a:p>
            <a:pPr marL="171450" indent="-171450">
              <a:buFontTx/>
              <a:buChar char="-"/>
            </a:pPr>
            <a:r>
              <a:rPr lang="fr-FR" dirty="0"/>
              <a:t>Fondation Benoit Labre</a:t>
            </a:r>
          </a:p>
          <a:p>
            <a:pPr marL="171450" indent="-171450">
              <a:buFontTx/>
              <a:buChar char="-"/>
            </a:pPr>
            <a:r>
              <a:rPr lang="fr-FR" dirty="0"/>
              <a:t>….</a:t>
            </a:r>
          </a:p>
          <a:p>
            <a:endParaRPr lang="fr-FR" dirty="0"/>
          </a:p>
          <a:p>
            <a:r>
              <a:rPr lang="fr-FR" dirty="0"/>
              <a:t>Sur le territoire : les 2 opérateurs sont : AMISEP et COALLIA</a:t>
            </a:r>
          </a:p>
          <a:p>
            <a:endParaRPr lang="fr-FR" dirty="0"/>
          </a:p>
          <a:p>
            <a:r>
              <a:rPr lang="fr-FR" dirty="0"/>
              <a:t>Avant de préciser les missions de nos services -&gt; 2 diapos pour donner une idée de la répartition des places en Bretagne et dans le Morbihan.</a:t>
            </a: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7</a:t>
            </a:fld>
            <a:endParaRPr lang="fr-FR"/>
          </a:p>
        </p:txBody>
      </p:sp>
      <p:sp>
        <p:nvSpPr>
          <p:cNvPr id="5" name="Accolade fermante 4">
            <a:extLst>
              <a:ext uri="{FF2B5EF4-FFF2-40B4-BE49-F238E27FC236}">
                <a16:creationId xmlns:a16="http://schemas.microsoft.com/office/drawing/2014/main" id="{1B55E4EA-ACB3-FCBB-3E6A-C3665B744DCC}"/>
              </a:ext>
            </a:extLst>
          </p:cNvPr>
          <p:cNvSpPr/>
          <p:nvPr/>
        </p:nvSpPr>
        <p:spPr>
          <a:xfrm>
            <a:off x="2739277" y="4412096"/>
            <a:ext cx="1590548" cy="535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0300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France, </a:t>
            </a:r>
            <a:r>
              <a:rPr lang="fr-FR" b="1" dirty="0"/>
              <a:t>Vers 50 000  places de CADA</a:t>
            </a:r>
          </a:p>
          <a:p>
            <a:pPr algn="just"/>
            <a:r>
              <a:rPr lang="fr-FR" dirty="0">
                <a:effectLst/>
              </a:rPr>
              <a:t>Au 1er janvier 2024,  le</a:t>
            </a:r>
            <a:r>
              <a:rPr lang="fr-FR" dirty="0">
                <a:effectLst/>
                <a:hlinkClick r:id="rId3"/>
              </a:rPr>
              <a:t> dispositif national d’accueil devait compter 49 242  places</a:t>
            </a:r>
            <a:r>
              <a:rPr lang="fr-FR" dirty="0">
                <a:effectLst/>
              </a:rPr>
              <a:t>  autorisées de</a:t>
            </a:r>
            <a:r>
              <a:rPr lang="fr-FR" b="1" dirty="0">
                <a:effectLst/>
              </a:rPr>
              <a:t> centres d’accueil pour demandeurs d’asile</a:t>
            </a:r>
            <a:r>
              <a:rPr lang="fr-FR" dirty="0">
                <a:effectLst/>
              </a:rPr>
              <a:t> </a:t>
            </a:r>
            <a:r>
              <a:rPr lang="fr-FR" dirty="0">
                <a:effectLst/>
                <a:hlinkClick r:id="rId4"/>
              </a:rPr>
              <a:t>(CADA)</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8</a:t>
            </a:fld>
            <a:endParaRPr lang="fr-FR"/>
          </a:p>
        </p:txBody>
      </p:sp>
    </p:spTree>
    <p:extLst>
      <p:ext uri="{BB962C8B-B14F-4D97-AF65-F5344CB8AC3E}">
        <p14:creationId xmlns:p14="http://schemas.microsoft.com/office/powerpoint/2010/main" val="290154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2F8EEE5-E6C2-43CF-A48E-B1F198DFC2C2}" type="slidenum">
              <a:rPr lang="fr-FR" smtClean="0"/>
              <a:t>9</a:t>
            </a:fld>
            <a:endParaRPr lang="fr-FR"/>
          </a:p>
        </p:txBody>
      </p:sp>
    </p:spTree>
    <p:extLst>
      <p:ext uri="{BB962C8B-B14F-4D97-AF65-F5344CB8AC3E}">
        <p14:creationId xmlns:p14="http://schemas.microsoft.com/office/powerpoint/2010/main" val="336747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C506BB7-3E5B-4EAC-B219-14B81F1A16E1}" type="datetimeFigureOut">
              <a:rPr lang="fr-FR" smtClean="0"/>
              <a:t>09/09/2024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339660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506BB7-3E5B-4EAC-B219-14B81F1A16E1}" type="datetimeFigureOut">
              <a:rPr lang="fr-FR" smtClean="0"/>
              <a:t>09/09/2024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423609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506BB7-3E5B-4EAC-B219-14B81F1A16E1}" type="datetimeFigureOut">
              <a:rPr lang="fr-FR" smtClean="0"/>
              <a:t>09/09/2024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357044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506BB7-3E5B-4EAC-B219-14B81F1A16E1}" type="datetimeFigureOut">
              <a:rPr lang="fr-FR" smtClean="0"/>
              <a:t>09/09/2024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393464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C506BB7-3E5B-4EAC-B219-14B81F1A16E1}" type="datetimeFigureOut">
              <a:rPr lang="fr-FR" smtClean="0"/>
              <a:t>09/09/2024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167762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C506BB7-3E5B-4EAC-B219-14B81F1A16E1}" type="datetimeFigureOut">
              <a:rPr lang="fr-FR" smtClean="0"/>
              <a:t>09/09/2024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226636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C506BB7-3E5B-4EAC-B219-14B81F1A16E1}" type="datetimeFigureOut">
              <a:rPr lang="fr-FR" smtClean="0"/>
              <a:t>09/09/2024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313104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C506BB7-3E5B-4EAC-B219-14B81F1A16E1}" type="datetimeFigureOut">
              <a:rPr lang="fr-FR" smtClean="0"/>
              <a:t>09/09/2024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226242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506BB7-3E5B-4EAC-B219-14B81F1A16E1}" type="datetimeFigureOut">
              <a:rPr lang="fr-FR" smtClean="0"/>
              <a:t>09/09/2024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36423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C506BB7-3E5B-4EAC-B219-14B81F1A16E1}" type="datetimeFigureOut">
              <a:rPr lang="fr-FR" smtClean="0"/>
              <a:t>09/09/2024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314911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C506BB7-3E5B-4EAC-B219-14B81F1A16E1}" type="datetimeFigureOut">
              <a:rPr lang="fr-FR" smtClean="0"/>
              <a:t>09/09/2024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5D89E1-41EB-4F57-8E08-65E7FBA28299}" type="slidenum">
              <a:rPr lang="fr-FR" smtClean="0"/>
              <a:t>‹N°›</a:t>
            </a:fld>
            <a:endParaRPr lang="fr-FR"/>
          </a:p>
        </p:txBody>
      </p:sp>
    </p:spTree>
    <p:extLst>
      <p:ext uri="{BB962C8B-B14F-4D97-AF65-F5344CB8AC3E}">
        <p14:creationId xmlns:p14="http://schemas.microsoft.com/office/powerpoint/2010/main" val="9382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06BB7-3E5B-4EAC-B219-14B81F1A16E1}" type="datetimeFigureOut">
              <a:rPr lang="fr-FR" smtClean="0"/>
              <a:t>09/09/2024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D89E1-41EB-4F57-8E08-65E7FBA28299}" type="slidenum">
              <a:rPr lang="fr-FR" smtClean="0"/>
              <a:t>‹N°›</a:t>
            </a:fld>
            <a:endParaRPr lang="fr-FR"/>
          </a:p>
        </p:txBody>
      </p:sp>
    </p:spTree>
    <p:extLst>
      <p:ext uri="{BB962C8B-B14F-4D97-AF65-F5344CB8AC3E}">
        <p14:creationId xmlns:p14="http://schemas.microsoft.com/office/powerpoint/2010/main" val="4256508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B_3D9FA65C.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immigration.interieur.gouv.fr/Asile/Guide-du-demandeur-d-asile-en-France"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ofpra.gouv.fr/actualites/rapport-dactivite-2023" TargetMode="External"/><Relationship Id="rId5" Type="http://schemas.openxmlformats.org/officeDocument/2006/relationships/hyperlink" Target="https://refugies.info/fr" TargetMode="External"/><Relationship Id="rId4" Type="http://schemas.openxmlformats.org/officeDocument/2006/relationships/hyperlink" Target="https://domasile.info/fr/#1606988005272-eb3cdb4b-f9a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nrtl.fr/proxemie/asil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319FC8ED-D14C-1BC6-B3D0-925068103B66}"/>
              </a:ext>
            </a:extLst>
          </p:cNvPr>
          <p:cNvSpPr txBox="1"/>
          <p:nvPr/>
        </p:nvSpPr>
        <p:spPr>
          <a:xfrm>
            <a:off x="643467" y="643467"/>
            <a:ext cx="4889585" cy="456713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chemeClr val="accent5">
                    <a:lumMod val="75000"/>
                  </a:schemeClr>
                </a:solidFill>
                <a:latin typeface="+mj-lt"/>
                <a:ea typeface="+mj-ea"/>
                <a:cs typeface="+mj-cs"/>
              </a:rPr>
              <a:t>Réunion DDSI/DEF</a:t>
            </a:r>
          </a:p>
          <a:p>
            <a:pPr algn="ctr">
              <a:lnSpc>
                <a:spcPct val="90000"/>
              </a:lnSpc>
              <a:spcBef>
                <a:spcPct val="0"/>
              </a:spcBef>
              <a:spcAft>
                <a:spcPts val="600"/>
              </a:spcAft>
            </a:pPr>
            <a:r>
              <a:rPr lang="en-US" sz="4800" b="1" kern="1200" dirty="0">
                <a:solidFill>
                  <a:schemeClr val="accent5">
                    <a:lumMod val="75000"/>
                  </a:schemeClr>
                </a:solidFill>
                <a:latin typeface="+mj-lt"/>
                <a:ea typeface="+mj-ea"/>
                <a:cs typeface="+mj-cs"/>
              </a:rPr>
              <a:t>-</a:t>
            </a:r>
          </a:p>
          <a:p>
            <a:pPr algn="ctr">
              <a:lnSpc>
                <a:spcPct val="90000"/>
              </a:lnSpc>
              <a:spcBef>
                <a:spcPct val="0"/>
              </a:spcBef>
              <a:spcAft>
                <a:spcPts val="600"/>
              </a:spcAft>
            </a:pPr>
            <a:r>
              <a:rPr lang="en-US" sz="4800" b="1" kern="1200" dirty="0" err="1">
                <a:solidFill>
                  <a:schemeClr val="accent5">
                    <a:lumMod val="75000"/>
                  </a:schemeClr>
                </a:solidFill>
                <a:latin typeface="+mj-lt"/>
                <a:ea typeface="+mj-ea"/>
                <a:cs typeface="+mj-cs"/>
              </a:rPr>
              <a:t>L’accompagnement</a:t>
            </a:r>
            <a:r>
              <a:rPr lang="en-US" sz="4800" b="1" kern="1200" dirty="0">
                <a:solidFill>
                  <a:schemeClr val="accent5">
                    <a:lumMod val="75000"/>
                  </a:schemeClr>
                </a:solidFill>
                <a:latin typeface="+mj-lt"/>
                <a:ea typeface="+mj-ea"/>
                <a:cs typeface="+mj-cs"/>
              </a:rPr>
              <a:t> des </a:t>
            </a:r>
            <a:r>
              <a:rPr lang="en-US" sz="4800" b="1" kern="1200" dirty="0" err="1">
                <a:solidFill>
                  <a:schemeClr val="accent5">
                    <a:lumMod val="75000"/>
                  </a:schemeClr>
                </a:solidFill>
                <a:latin typeface="+mj-lt"/>
                <a:ea typeface="+mj-ea"/>
                <a:cs typeface="+mj-cs"/>
              </a:rPr>
              <a:t>personnes</a:t>
            </a:r>
            <a:r>
              <a:rPr lang="en-US" sz="4800" b="1" kern="1200" dirty="0">
                <a:solidFill>
                  <a:schemeClr val="accent5">
                    <a:lumMod val="75000"/>
                  </a:schemeClr>
                </a:solidFill>
                <a:latin typeface="+mj-lt"/>
                <a:ea typeface="+mj-ea"/>
                <a:cs typeface="+mj-cs"/>
              </a:rPr>
              <a:t> </a:t>
            </a:r>
            <a:r>
              <a:rPr lang="en-US" sz="4800" b="1" kern="1200" dirty="0" err="1">
                <a:solidFill>
                  <a:schemeClr val="accent5">
                    <a:lumMod val="75000"/>
                  </a:schemeClr>
                </a:solidFill>
                <a:latin typeface="+mj-lt"/>
                <a:ea typeface="+mj-ea"/>
                <a:cs typeface="+mj-cs"/>
              </a:rPr>
              <a:t>étrangères</a:t>
            </a:r>
            <a:endParaRPr lang="en-US" sz="4800" b="1" kern="1200" dirty="0">
              <a:solidFill>
                <a:schemeClr val="accent5">
                  <a:lumMod val="75000"/>
                </a:schemeClr>
              </a:solidFill>
              <a:latin typeface="+mj-lt"/>
              <a:ea typeface="+mj-ea"/>
              <a:cs typeface="+mj-cs"/>
            </a:endParaRPr>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7099664" y="643467"/>
            <a:ext cx="3955457" cy="5571066"/>
          </a:xfrm>
          <a:prstGeom prst="rect">
            <a:avLst/>
          </a:prstGeom>
        </p:spPr>
      </p:pic>
    </p:spTree>
    <p:extLst>
      <p:ext uri="{BB962C8B-B14F-4D97-AF65-F5344CB8AC3E}">
        <p14:creationId xmlns:p14="http://schemas.microsoft.com/office/powerpoint/2010/main" val="363385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1">
            <a:extLst>
              <a:ext uri="{FF2B5EF4-FFF2-40B4-BE49-F238E27FC236}">
                <a16:creationId xmlns:a16="http://schemas.microsoft.com/office/drawing/2014/main" id="{3444B0F3-8C0D-0E1A-F12D-98B338B42E80}"/>
              </a:ext>
            </a:extLst>
          </p:cNvPr>
          <p:cNvSpPr txBox="1">
            <a:spLocks/>
          </p:cNvSpPr>
          <p:nvPr/>
        </p:nvSpPr>
        <p:spPr>
          <a:xfrm>
            <a:off x="472563" y="327870"/>
            <a:ext cx="11468100" cy="606425"/>
          </a:xfrm>
          <a:prstGeom prst="rect">
            <a:avLst/>
          </a:prstGeom>
          <a:ln w="38100">
            <a:noFill/>
            <a:prstDash val="dash"/>
          </a:ln>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i="1" dirty="0">
                <a:solidFill>
                  <a:schemeClr val="accent5">
                    <a:lumMod val="75000"/>
                  </a:schemeClr>
                </a:solidFill>
                <a:effectLst>
                  <a:outerShdw blurRad="38100" dist="38100" dir="2700000" algn="tl">
                    <a:srgbClr val="000000">
                      <a:alpha val="43137"/>
                    </a:srgbClr>
                  </a:outerShdw>
                </a:effectLst>
              </a:rPr>
              <a:t>Les dispositifs et évolutions</a:t>
            </a:r>
          </a:p>
        </p:txBody>
      </p:sp>
      <p:graphicFrame>
        <p:nvGraphicFramePr>
          <p:cNvPr id="2" name="Espace réservé du contenu 5">
            <a:extLst>
              <a:ext uri="{FF2B5EF4-FFF2-40B4-BE49-F238E27FC236}">
                <a16:creationId xmlns:a16="http://schemas.microsoft.com/office/drawing/2014/main" id="{4560164F-452E-812C-23B5-598FF91AC24E}"/>
              </a:ext>
            </a:extLst>
          </p:cNvPr>
          <p:cNvGraphicFramePr>
            <a:graphicFrameLocks/>
          </p:cNvGraphicFramePr>
          <p:nvPr>
            <p:extLst>
              <p:ext uri="{D42A27DB-BD31-4B8C-83A1-F6EECF244321}">
                <p14:modId xmlns:p14="http://schemas.microsoft.com/office/powerpoint/2010/main" val="3302738095"/>
              </p:ext>
            </p:extLst>
          </p:nvPr>
        </p:nvGraphicFramePr>
        <p:xfrm>
          <a:off x="838200" y="3478272"/>
          <a:ext cx="10515600" cy="7366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560371032"/>
                    </a:ext>
                  </a:extLst>
                </a:gridCol>
                <a:gridCol w="2628900">
                  <a:extLst>
                    <a:ext uri="{9D8B030D-6E8A-4147-A177-3AD203B41FA5}">
                      <a16:colId xmlns:a16="http://schemas.microsoft.com/office/drawing/2014/main" val="3570114722"/>
                    </a:ext>
                  </a:extLst>
                </a:gridCol>
                <a:gridCol w="2628900">
                  <a:extLst>
                    <a:ext uri="{9D8B030D-6E8A-4147-A177-3AD203B41FA5}">
                      <a16:colId xmlns:a16="http://schemas.microsoft.com/office/drawing/2014/main" val="3997926881"/>
                    </a:ext>
                  </a:extLst>
                </a:gridCol>
                <a:gridCol w="2628900">
                  <a:extLst>
                    <a:ext uri="{9D8B030D-6E8A-4147-A177-3AD203B41FA5}">
                      <a16:colId xmlns:a16="http://schemas.microsoft.com/office/drawing/2014/main" val="2416380617"/>
                    </a:ext>
                  </a:extLst>
                </a:gridCol>
              </a:tblGrid>
              <a:tr h="0">
                <a:tc>
                  <a:txBody>
                    <a:bodyPr/>
                    <a:lstStyle/>
                    <a:p>
                      <a:pPr algn="ctr"/>
                      <a:r>
                        <a:rPr lang="fr-FR" dirty="0"/>
                        <a:t>CAES</a:t>
                      </a:r>
                    </a:p>
                  </a:txBody>
                  <a:tcPr marL="114300" marR="114300"/>
                </a:tc>
                <a:tc>
                  <a:txBody>
                    <a:bodyPr/>
                    <a:lstStyle/>
                    <a:p>
                      <a:pPr algn="ctr"/>
                      <a:r>
                        <a:rPr lang="fr-FR" dirty="0"/>
                        <a:t>HUDA</a:t>
                      </a:r>
                    </a:p>
                  </a:txBody>
                  <a:tcPr marL="114300" marR="114300"/>
                </a:tc>
                <a:tc>
                  <a:txBody>
                    <a:bodyPr/>
                    <a:lstStyle/>
                    <a:p>
                      <a:pPr algn="ctr"/>
                      <a:r>
                        <a:rPr lang="fr-FR" dirty="0"/>
                        <a:t>CADA</a:t>
                      </a:r>
                    </a:p>
                  </a:txBody>
                  <a:tcPr marL="114300" marR="114300"/>
                </a:tc>
                <a:tc>
                  <a:txBody>
                    <a:bodyPr/>
                    <a:lstStyle/>
                    <a:p>
                      <a:pPr algn="ctr"/>
                      <a:r>
                        <a:rPr lang="fr-FR" dirty="0"/>
                        <a:t>CPH</a:t>
                      </a:r>
                    </a:p>
                  </a:txBody>
                  <a:tcPr marL="114300" marR="114300"/>
                </a:tc>
                <a:extLst>
                  <a:ext uri="{0D108BD9-81ED-4DB2-BD59-A6C34878D82A}">
                    <a16:rowId xmlns:a16="http://schemas.microsoft.com/office/drawing/2014/main" val="1310882549"/>
                  </a:ext>
                </a:extLst>
              </a:tr>
              <a:tr h="370840">
                <a:tc>
                  <a:txBody>
                    <a:bodyPr/>
                    <a:lstStyle/>
                    <a:p>
                      <a:pPr algn="ctr"/>
                      <a:r>
                        <a:rPr lang="fr-FR" dirty="0"/>
                        <a:t>55</a:t>
                      </a:r>
                    </a:p>
                  </a:txBody>
                  <a:tcPr marL="114300" marR="114300"/>
                </a:tc>
                <a:tc>
                  <a:txBody>
                    <a:bodyPr/>
                    <a:lstStyle/>
                    <a:p>
                      <a:pPr algn="ctr"/>
                      <a:r>
                        <a:rPr lang="fr-FR" dirty="0"/>
                        <a:t>398</a:t>
                      </a:r>
                    </a:p>
                  </a:txBody>
                  <a:tcPr marL="114300" marR="114300"/>
                </a:tc>
                <a:tc>
                  <a:txBody>
                    <a:bodyPr/>
                    <a:lstStyle/>
                    <a:p>
                      <a:pPr algn="ctr"/>
                      <a:r>
                        <a:rPr lang="fr-FR" dirty="0"/>
                        <a:t>611</a:t>
                      </a:r>
                    </a:p>
                  </a:txBody>
                  <a:tcPr marL="114300" marR="114300"/>
                </a:tc>
                <a:tc>
                  <a:txBody>
                    <a:bodyPr/>
                    <a:lstStyle/>
                    <a:p>
                      <a:pPr algn="ctr"/>
                      <a:r>
                        <a:rPr lang="fr-FR" dirty="0"/>
                        <a:t>131</a:t>
                      </a:r>
                    </a:p>
                  </a:txBody>
                  <a:tcPr marL="114300" marR="114300"/>
                </a:tc>
                <a:extLst>
                  <a:ext uri="{0D108BD9-81ED-4DB2-BD59-A6C34878D82A}">
                    <a16:rowId xmlns:a16="http://schemas.microsoft.com/office/drawing/2014/main" val="3146025436"/>
                  </a:ext>
                </a:extLst>
              </a:tr>
            </a:tbl>
          </a:graphicData>
        </a:graphic>
      </p:graphicFrame>
      <p:sp>
        <p:nvSpPr>
          <p:cNvPr id="4" name="ZoneTexte 3">
            <a:extLst>
              <a:ext uri="{FF2B5EF4-FFF2-40B4-BE49-F238E27FC236}">
                <a16:creationId xmlns:a16="http://schemas.microsoft.com/office/drawing/2014/main" id="{009CF771-AE48-8BE8-C92F-F88E395B2E4D}"/>
              </a:ext>
            </a:extLst>
          </p:cNvPr>
          <p:cNvSpPr txBox="1"/>
          <p:nvPr/>
        </p:nvSpPr>
        <p:spPr>
          <a:xfrm>
            <a:off x="1714500" y="1690688"/>
            <a:ext cx="9124950" cy="1200329"/>
          </a:xfrm>
          <a:prstGeom prst="rect">
            <a:avLst/>
          </a:prstGeom>
          <a:noFill/>
        </p:spPr>
        <p:txBody>
          <a:bodyPr wrap="square" rtlCol="0">
            <a:spAutoFit/>
          </a:bodyPr>
          <a:lstStyle/>
          <a:p>
            <a:r>
              <a:rPr lang="fr-FR" sz="2400" dirty="0"/>
              <a:t>En 2024, le département du Morbihan compte environ 1200 places d’accueil gérées par plusieurs opérateurs du DN@: AMISEP, COALLIA, La sauvegarde 56 et ADOMA.</a:t>
            </a:r>
          </a:p>
        </p:txBody>
      </p:sp>
    </p:spTree>
    <p:extLst>
      <p:ext uri="{BB962C8B-B14F-4D97-AF65-F5344CB8AC3E}">
        <p14:creationId xmlns:p14="http://schemas.microsoft.com/office/powerpoint/2010/main" val="160899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387638"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514350" lvl="1" indent="-514350" algn="l" defTabSz="622300">
                <a:lnSpc>
                  <a:spcPct val="90000"/>
                </a:lnSpc>
                <a:spcBef>
                  <a:spcPct val="0"/>
                </a:spcBef>
                <a:spcAft>
                  <a:spcPct val="15000"/>
                </a:spcAft>
                <a:buFont typeface="+mj-lt"/>
                <a:buAutoNum type="arabicPeriod" startAt="3"/>
              </a:pPr>
              <a:r>
                <a:rPr lang="en-US" sz="3200" kern="1200" dirty="0"/>
                <a:t>Le </a:t>
              </a:r>
              <a:r>
                <a:rPr lang="en-US" sz="3200" kern="1200" dirty="0" err="1"/>
                <a:t>parcours</a:t>
              </a:r>
              <a:r>
                <a:rPr lang="en-US" sz="3200" kern="1200" dirty="0"/>
                <a:t> </a:t>
              </a:r>
              <a:r>
                <a:rPr lang="en-US" sz="3200" kern="1200" dirty="0" err="1"/>
                <a:t>d’hébergement</a:t>
              </a:r>
              <a:endParaRPr lang="en-US" sz="3200" kern="1200" dirty="0"/>
            </a:p>
          </p:txBody>
        </p:sp>
      </p:grpSp>
    </p:spTree>
    <p:extLst>
      <p:ext uri="{BB962C8B-B14F-4D97-AF65-F5344CB8AC3E}">
        <p14:creationId xmlns:p14="http://schemas.microsoft.com/office/powerpoint/2010/main" val="50219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89022D-9B7C-E8C3-0A1C-B521F52F2458}"/>
              </a:ext>
            </a:extLst>
          </p:cNvPr>
          <p:cNvSpPr txBox="1">
            <a:spLocks/>
          </p:cNvSpPr>
          <p:nvPr/>
        </p:nvSpPr>
        <p:spPr>
          <a:xfrm>
            <a:off x="285750" y="365125"/>
            <a:ext cx="11468100" cy="606425"/>
          </a:xfrm>
          <a:prstGeom prst="rect">
            <a:avLst/>
          </a:prstGeom>
          <a:ln w="38100">
            <a:noFill/>
            <a:prstDash val="dash"/>
          </a:ln>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i="1" dirty="0">
                <a:solidFill>
                  <a:schemeClr val="accent5">
                    <a:lumMod val="75000"/>
                  </a:schemeClr>
                </a:solidFill>
                <a:effectLst>
                  <a:outerShdw blurRad="38100" dist="38100" dir="2700000" algn="tl">
                    <a:srgbClr val="000000">
                      <a:alpha val="43137"/>
                    </a:srgbClr>
                  </a:outerShdw>
                </a:effectLst>
              </a:rPr>
              <a:t>Les structures d’hébergement dédiés aux DA et BPI</a:t>
            </a:r>
          </a:p>
        </p:txBody>
      </p:sp>
      <p:grpSp>
        <p:nvGrpSpPr>
          <p:cNvPr id="4" name="Groupe 3">
            <a:extLst>
              <a:ext uri="{FF2B5EF4-FFF2-40B4-BE49-F238E27FC236}">
                <a16:creationId xmlns:a16="http://schemas.microsoft.com/office/drawing/2014/main" id="{6448DCF4-9906-76F3-F000-B04E8AE598A9}"/>
              </a:ext>
            </a:extLst>
          </p:cNvPr>
          <p:cNvGrpSpPr/>
          <p:nvPr/>
        </p:nvGrpSpPr>
        <p:grpSpPr>
          <a:xfrm>
            <a:off x="1897229" y="1111045"/>
            <a:ext cx="8397542" cy="5838429"/>
            <a:chOff x="323528" y="1163837"/>
            <a:chExt cx="8712968" cy="6267418"/>
          </a:xfrm>
        </p:grpSpPr>
        <p:graphicFrame>
          <p:nvGraphicFramePr>
            <p:cNvPr id="9" name="Diagramme 8">
              <a:extLst>
                <a:ext uri="{FF2B5EF4-FFF2-40B4-BE49-F238E27FC236}">
                  <a16:creationId xmlns:a16="http://schemas.microsoft.com/office/drawing/2014/main" id="{7B0B03B3-1CCD-9CB6-7C39-31E10E8793DA}"/>
                </a:ext>
              </a:extLst>
            </p:cNvPr>
            <p:cNvGraphicFramePr/>
            <p:nvPr>
              <p:extLst>
                <p:ext uri="{D42A27DB-BD31-4B8C-83A1-F6EECF244321}">
                  <p14:modId xmlns:p14="http://schemas.microsoft.com/office/powerpoint/2010/main" val="3789403065"/>
                </p:ext>
              </p:extLst>
            </p:nvPr>
          </p:nvGraphicFramePr>
          <p:xfrm>
            <a:off x="457200" y="1163837"/>
            <a:ext cx="8579296"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E74F9E2A-EB83-183E-18D1-505ED061155A}"/>
                </a:ext>
              </a:extLst>
            </p:cNvPr>
            <p:cNvGraphicFramePr/>
            <p:nvPr>
              <p:extLst>
                <p:ext uri="{D42A27DB-BD31-4B8C-83A1-F6EECF244321}">
                  <p14:modId xmlns:p14="http://schemas.microsoft.com/office/powerpoint/2010/main" val="624767610"/>
                </p:ext>
              </p:extLst>
            </p:nvPr>
          </p:nvGraphicFramePr>
          <p:xfrm>
            <a:off x="323528" y="4910975"/>
            <a:ext cx="8208912"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182103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exte, capture d’écran, Police, Marque&#10;&#10;Description générée automatiquement">
            <a:extLst>
              <a:ext uri="{FF2B5EF4-FFF2-40B4-BE49-F238E27FC236}">
                <a16:creationId xmlns:a16="http://schemas.microsoft.com/office/drawing/2014/main" id="{77628FB1-E87C-492A-C8BC-588F718A70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38875" y="189121"/>
            <a:ext cx="4581526" cy="6712860"/>
          </a:xfrm>
          <a:prstGeom prst="rect">
            <a:avLst/>
          </a:prstGeom>
        </p:spPr>
      </p:pic>
      <p:pic>
        <p:nvPicPr>
          <p:cNvPr id="7" name="Image 6" descr="Une image contenant texte, capture d’écran, Police, Marque&#10;&#10;Description générée automatiquement">
            <a:extLst>
              <a:ext uri="{FF2B5EF4-FFF2-40B4-BE49-F238E27FC236}">
                <a16:creationId xmlns:a16="http://schemas.microsoft.com/office/drawing/2014/main" id="{53B4C58E-53C3-00F3-7853-A1A5D3A18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437" y="110371"/>
            <a:ext cx="4581526" cy="6747629"/>
          </a:xfrm>
          <a:prstGeom prst="rect">
            <a:avLst/>
          </a:prstGeom>
        </p:spPr>
      </p:pic>
    </p:spTree>
    <p:extLst>
      <p:ext uri="{BB962C8B-B14F-4D97-AF65-F5344CB8AC3E}">
        <p14:creationId xmlns:p14="http://schemas.microsoft.com/office/powerpoint/2010/main" val="103387298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1">
            <a:extLst>
              <a:ext uri="{FF2B5EF4-FFF2-40B4-BE49-F238E27FC236}">
                <a16:creationId xmlns:a16="http://schemas.microsoft.com/office/drawing/2014/main" id="{A236D210-D0F6-BF13-E0DE-4B068DA8E456}"/>
              </a:ext>
            </a:extLst>
          </p:cNvPr>
          <p:cNvSpPr txBox="1">
            <a:spLocks/>
          </p:cNvSpPr>
          <p:nvPr/>
        </p:nvSpPr>
        <p:spPr>
          <a:xfrm>
            <a:off x="838200" y="365125"/>
            <a:ext cx="10515600"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5400"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t>
            </a:r>
            <a:r>
              <a:rPr lang="fr-FR" b="1" u="sng" dirty="0">
                <a:effectLst>
                  <a:outerShdw blurRad="38100" dist="38100" dir="2700000" algn="tl">
                    <a:srgbClr val="000000">
                      <a:alpha val="43137"/>
                    </a:srgbClr>
                  </a:outerShdw>
                </a:effectLst>
              </a:rPr>
              <a:t>LES CAES </a:t>
            </a:r>
            <a:r>
              <a:rPr lang="fr-FR" b="1" dirty="0">
                <a:effectLst>
                  <a:outerShdw blurRad="38100" dist="38100" dir="2700000" algn="tl">
                    <a:srgbClr val="000000">
                      <a:alpha val="43137"/>
                    </a:srgbClr>
                  </a:outerShdw>
                </a:effectLst>
              </a:rPr>
              <a:t>: Centre d’Accueil  et d’évaluation sociale</a:t>
            </a:r>
            <a:br>
              <a:rPr lang="fr-FR" b="1" dirty="0">
                <a:effectLst>
                  <a:outerShdw blurRad="38100" dist="38100" dir="2700000" algn="tl">
                    <a:srgbClr val="000000">
                      <a:alpha val="43137"/>
                    </a:srgbClr>
                  </a:outerShdw>
                </a:effectLst>
              </a:rPr>
            </a:br>
            <a:endParaRPr lang="fr-FR" dirty="0"/>
          </a:p>
        </p:txBody>
      </p:sp>
      <p:sp>
        <p:nvSpPr>
          <p:cNvPr id="5" name="Espace réservé du contenu 2">
            <a:extLst>
              <a:ext uri="{FF2B5EF4-FFF2-40B4-BE49-F238E27FC236}">
                <a16:creationId xmlns:a16="http://schemas.microsoft.com/office/drawing/2014/main" id="{3F4714BA-15B7-5063-BBED-DBAF26636EF4}"/>
              </a:ext>
            </a:extLst>
          </p:cNvPr>
          <p:cNvSpPr txBox="1">
            <a:spLocks/>
          </p:cNvSpPr>
          <p:nvPr/>
        </p:nvSpPr>
        <p:spPr>
          <a:xfrm>
            <a:off x="838200" y="207327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FCBEF"/>
              </a:buClr>
              <a:buSzPct val="80000"/>
              <a:buFont typeface="Arial" panose="020B0604020202020204" pitchFamily="34" charset="0"/>
              <a:buNone/>
              <a:defRPr/>
            </a:pPr>
            <a:r>
              <a:rPr lang="fr-FR" altLang="fr-FR" b="1" u="sng">
                <a:effectLst>
                  <a:outerShdw blurRad="38100" dist="38100" dir="2700000" algn="tl">
                    <a:srgbClr val="000000">
                      <a:alpha val="43137"/>
                    </a:srgbClr>
                  </a:outerShdw>
                </a:effectLst>
              </a:rPr>
              <a:t>Le public accueilli</a:t>
            </a:r>
            <a:r>
              <a:rPr lang="fr-FR" altLang="fr-FR">
                <a:effectLst>
                  <a:outerShdw blurRad="38100" dist="38100" dir="2700000" algn="tl">
                    <a:srgbClr val="000000">
                      <a:alpha val="43137"/>
                    </a:srgbClr>
                  </a:outerShdw>
                </a:effectLst>
              </a:rPr>
              <a:t> </a:t>
            </a:r>
            <a:r>
              <a:rPr lang="fr-FR" altLang="fr-FR"/>
              <a:t>: Les personnes en errance, démantèlement de  squats parisiens ou autres campements (DA)</a:t>
            </a:r>
          </a:p>
          <a:p>
            <a:pPr marL="0" indent="0">
              <a:buClr>
                <a:srgbClr val="5FCBEF"/>
              </a:buClr>
              <a:buSzPct val="80000"/>
              <a:buFont typeface="Arial" panose="020B0604020202020204" pitchFamily="34" charset="0"/>
              <a:buNone/>
              <a:defRPr/>
            </a:pPr>
            <a:r>
              <a:rPr lang="fr-FR" altLang="fr-FR" b="1" u="sng">
                <a:effectLst>
                  <a:outerShdw blurRad="38100" dist="38100" dir="2700000" algn="tl">
                    <a:srgbClr val="000000">
                      <a:alpha val="43137"/>
                    </a:srgbClr>
                  </a:outerShdw>
                </a:effectLst>
              </a:rPr>
              <a:t>Les Missions</a:t>
            </a:r>
            <a:r>
              <a:rPr lang="fr-FR" altLang="fr-FR">
                <a:effectLst>
                  <a:outerShdw blurRad="38100" dist="38100" dir="2700000" algn="tl">
                    <a:srgbClr val="000000">
                      <a:alpha val="43137"/>
                    </a:srgbClr>
                  </a:outerShdw>
                </a:effectLst>
              </a:rPr>
              <a:t> </a:t>
            </a:r>
            <a:r>
              <a:rPr lang="fr-FR" altLang="fr-FR"/>
              <a:t>: Mise à l’abri et orientation vers la demande d’asile</a:t>
            </a:r>
          </a:p>
          <a:p>
            <a:pPr lvl="1">
              <a:spcBef>
                <a:spcPts val="1000"/>
              </a:spcBef>
              <a:buSzPct val="80000"/>
              <a:buFont typeface="Wingdings" panose="05000000000000000000" pitchFamily="2" charset="2"/>
              <a:buChar char="§"/>
              <a:defRPr/>
            </a:pPr>
            <a:r>
              <a:rPr lang="fr-FR" altLang="fr-FR" sz="2000"/>
              <a:t>Accueil</a:t>
            </a:r>
          </a:p>
          <a:p>
            <a:pPr lvl="1">
              <a:spcBef>
                <a:spcPts val="1000"/>
              </a:spcBef>
              <a:buSzPct val="80000"/>
              <a:buFont typeface="Wingdings" panose="05000000000000000000" pitchFamily="2" charset="2"/>
              <a:buChar char="§"/>
              <a:defRPr/>
            </a:pPr>
            <a:r>
              <a:rPr lang="fr-FR" altLang="fr-FR" sz="2000"/>
              <a:t>Hébergement temporaire </a:t>
            </a:r>
          </a:p>
          <a:p>
            <a:pPr lvl="1">
              <a:spcBef>
                <a:spcPts val="1000"/>
              </a:spcBef>
              <a:buSzPct val="80000"/>
              <a:buFont typeface="Wingdings" panose="05000000000000000000" pitchFamily="2" charset="2"/>
              <a:buChar char="§"/>
              <a:defRPr/>
            </a:pPr>
            <a:r>
              <a:rPr lang="fr-FR" altLang="fr-FR" sz="2000"/>
              <a:t>Evaluation de situation (santé, administratif..)</a:t>
            </a:r>
          </a:p>
          <a:p>
            <a:pPr lvl="1">
              <a:spcBef>
                <a:spcPts val="1000"/>
              </a:spcBef>
              <a:buSzPct val="80000"/>
              <a:buFont typeface="Wingdings" panose="05000000000000000000" pitchFamily="2" charset="2"/>
              <a:buChar char="§"/>
              <a:defRPr/>
            </a:pPr>
            <a:r>
              <a:rPr lang="fr-FR" altLang="fr-FR" sz="2000"/>
              <a:t>Orientation et accompagnement aux soins médicaux</a:t>
            </a:r>
          </a:p>
          <a:p>
            <a:pPr lvl="1">
              <a:spcBef>
                <a:spcPts val="1000"/>
              </a:spcBef>
              <a:buSzPct val="80000"/>
              <a:buFont typeface="Wingdings" panose="05000000000000000000" pitchFamily="2" charset="2"/>
              <a:buChar char="§"/>
              <a:defRPr/>
            </a:pPr>
            <a:r>
              <a:rPr lang="fr-FR" altLang="fr-FR" sz="2000"/>
              <a:t>Aide à la sortie: présentation de la future place d’hébergement</a:t>
            </a:r>
          </a:p>
          <a:p>
            <a:pPr marL="502920" lvl="1" indent="0">
              <a:spcBef>
                <a:spcPts val="1000"/>
              </a:spcBef>
              <a:buSzPct val="80000"/>
              <a:buFont typeface="Arial" panose="020B0604020202020204" pitchFamily="34" charset="0"/>
              <a:buNone/>
              <a:defRPr/>
            </a:pPr>
            <a:r>
              <a:rPr lang="fr-FR" altLang="fr-FR" sz="2000"/>
              <a:t>Parcours de 3 à 6 semaines. </a:t>
            </a:r>
          </a:p>
          <a:p>
            <a:endParaRPr lang="fr-FR" dirty="0"/>
          </a:p>
        </p:txBody>
      </p:sp>
    </p:spTree>
    <p:extLst>
      <p:ext uri="{BB962C8B-B14F-4D97-AF65-F5344CB8AC3E}">
        <p14:creationId xmlns:p14="http://schemas.microsoft.com/office/powerpoint/2010/main" val="194252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re 1">
            <a:extLst>
              <a:ext uri="{FF2B5EF4-FFF2-40B4-BE49-F238E27FC236}">
                <a16:creationId xmlns:a16="http://schemas.microsoft.com/office/drawing/2014/main" id="{053F5441-0587-D85D-92CA-F72A1216665D}"/>
              </a:ext>
            </a:extLst>
          </p:cNvPr>
          <p:cNvSpPr txBox="1">
            <a:spLocks/>
          </p:cNvSpPr>
          <p:nvPr/>
        </p:nvSpPr>
        <p:spPr>
          <a:xfrm>
            <a:off x="1200054" y="-47227"/>
            <a:ext cx="10515600"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5400"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t>
            </a:r>
            <a:r>
              <a:rPr lang="fr-FR" b="1" u="sng" dirty="0">
                <a:effectLst>
                  <a:outerShdw blurRad="38100" dist="38100" dir="2700000" algn="tl">
                    <a:srgbClr val="000000">
                      <a:alpha val="43137"/>
                    </a:srgbClr>
                  </a:outerShdw>
                </a:effectLst>
              </a:rPr>
              <a:t>LES CADA </a:t>
            </a:r>
            <a:r>
              <a:rPr lang="fr-FR" b="1" dirty="0">
                <a:effectLst>
                  <a:outerShdw blurRad="38100" dist="38100" dir="2700000" algn="tl">
                    <a:srgbClr val="000000">
                      <a:alpha val="43137"/>
                    </a:srgbClr>
                  </a:outerShdw>
                </a:effectLst>
              </a:rPr>
              <a:t>: Centre d’Accueil  pour Demandeurs d’Asile</a:t>
            </a:r>
            <a:br>
              <a:rPr lang="fr-FR" b="1" dirty="0">
                <a:effectLst>
                  <a:outerShdw blurRad="38100" dist="38100" dir="2700000" algn="tl">
                    <a:srgbClr val="000000">
                      <a:alpha val="43137"/>
                    </a:srgbClr>
                  </a:outerShdw>
                </a:effectLst>
              </a:rPr>
            </a:br>
            <a:endParaRPr lang="fr-FR" dirty="0"/>
          </a:p>
        </p:txBody>
      </p:sp>
      <p:sp>
        <p:nvSpPr>
          <p:cNvPr id="3" name="Espace réservé du contenu 2">
            <a:extLst>
              <a:ext uri="{FF2B5EF4-FFF2-40B4-BE49-F238E27FC236}">
                <a16:creationId xmlns:a16="http://schemas.microsoft.com/office/drawing/2014/main" id="{88AE58BE-49EE-2EDB-8896-CD0E1234B621}"/>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FCBEF"/>
              </a:buClr>
              <a:buSzPct val="80000"/>
              <a:buFont typeface="Arial" panose="020B0604020202020204" pitchFamily="34" charset="0"/>
              <a:buNone/>
              <a:defRPr/>
            </a:pPr>
            <a:r>
              <a:rPr lang="fr-FR" altLang="fr-FR" b="1" u="sng">
                <a:effectLst>
                  <a:outerShdw blurRad="38100" dist="38100" dir="2700000" algn="tl">
                    <a:srgbClr val="000000">
                      <a:alpha val="43137"/>
                    </a:srgbClr>
                  </a:outerShdw>
                </a:effectLst>
              </a:rPr>
              <a:t>Le public accueilli</a:t>
            </a:r>
            <a:r>
              <a:rPr lang="fr-FR" altLang="fr-FR"/>
              <a:t>:    </a:t>
            </a:r>
            <a:r>
              <a:rPr lang="fr-FR" altLang="fr-FR" sz="2200"/>
              <a:t>D</a:t>
            </a:r>
            <a:r>
              <a:rPr lang="fr-FR" altLang="fr-FR"/>
              <a:t>emandeurs</a:t>
            </a:r>
            <a:r>
              <a:rPr lang="fr-FR" altLang="fr-FR" sz="2200"/>
              <a:t> d’asile, </a:t>
            </a:r>
            <a:r>
              <a:rPr lang="fr-FR" altLang="fr-FR"/>
              <a:t>orientés par l’OFII</a:t>
            </a:r>
          </a:p>
          <a:p>
            <a:pPr marL="0" indent="0">
              <a:buClr>
                <a:srgbClr val="5FCBEF"/>
              </a:buClr>
              <a:buSzPct val="80000"/>
              <a:defRPr/>
            </a:pPr>
            <a:endParaRPr lang="fr-FR" altLang="fr-FR"/>
          </a:p>
          <a:p>
            <a:pPr marL="0" indent="0">
              <a:buClr>
                <a:srgbClr val="5FCBEF"/>
              </a:buClr>
              <a:buSzPct val="80000"/>
              <a:buFont typeface="Arial" panose="020B0604020202020204" pitchFamily="34" charset="0"/>
              <a:buNone/>
              <a:defRPr/>
            </a:pPr>
            <a:r>
              <a:rPr lang="fr-FR" altLang="fr-FR" b="1" u="sng">
                <a:effectLst>
                  <a:outerShdw blurRad="38100" dist="38100" dir="2700000" algn="tl">
                    <a:srgbClr val="000000">
                      <a:alpha val="43137"/>
                    </a:srgbClr>
                  </a:outerShdw>
                </a:effectLst>
              </a:rPr>
              <a:t>Les missions</a:t>
            </a:r>
            <a:r>
              <a:rPr lang="fr-FR" altLang="fr-FR"/>
              <a:t>: Hébergement, accompagnement social et administratif</a:t>
            </a:r>
          </a:p>
          <a:p>
            <a:pPr marL="1028700" lvl="1" indent="-285750">
              <a:spcBef>
                <a:spcPts val="1000"/>
              </a:spcBef>
              <a:buSzPct val="80000"/>
              <a:buFont typeface="Wingdings" panose="05000000000000000000" pitchFamily="2" charset="2"/>
              <a:buChar char="§"/>
              <a:defRPr/>
            </a:pPr>
            <a:r>
              <a:rPr lang="fr-FR" altLang="fr-FR" sz="2000"/>
              <a:t>Accueil et Hébergement</a:t>
            </a:r>
          </a:p>
          <a:p>
            <a:pPr marL="1028700" lvl="1" indent="-285750">
              <a:spcBef>
                <a:spcPts val="1000"/>
              </a:spcBef>
              <a:buSzPct val="80000"/>
              <a:buFont typeface="Wingdings" panose="05000000000000000000" pitchFamily="2" charset="2"/>
              <a:buChar char="§"/>
              <a:defRPr/>
            </a:pPr>
            <a:r>
              <a:rPr lang="fr-FR" altLang="fr-FR" sz="2000"/>
              <a:t>Orientation vers les soins médicaux</a:t>
            </a:r>
          </a:p>
          <a:p>
            <a:pPr marL="1028700" lvl="1" indent="-285750">
              <a:spcBef>
                <a:spcPts val="1000"/>
              </a:spcBef>
              <a:buSzPct val="80000"/>
              <a:buFont typeface="Wingdings" panose="05000000000000000000" pitchFamily="2" charset="2"/>
              <a:buChar char="§"/>
              <a:defRPr/>
            </a:pPr>
            <a:r>
              <a:rPr lang="fr-FR" altLang="fr-FR" sz="2000"/>
              <a:t>Ouverture de droits: ADA, CSS, Restos du Cœur, Epicerie Solidaire</a:t>
            </a:r>
          </a:p>
          <a:p>
            <a:pPr marL="1028700" lvl="1" indent="-285750">
              <a:spcBef>
                <a:spcPts val="1000"/>
              </a:spcBef>
              <a:buSzPct val="80000"/>
              <a:buFont typeface="Wingdings" panose="05000000000000000000" pitchFamily="2" charset="2"/>
              <a:buChar char="§"/>
              <a:defRPr/>
            </a:pPr>
            <a:r>
              <a:rPr lang="fr-FR" altLang="fr-FR" sz="2000"/>
              <a:t>Aide à la scolarisation des enfants</a:t>
            </a:r>
          </a:p>
          <a:p>
            <a:pPr marL="1028700" lvl="1" indent="-285750">
              <a:spcBef>
                <a:spcPts val="1000"/>
              </a:spcBef>
              <a:buSzPct val="80000"/>
              <a:buFont typeface="Wingdings" panose="05000000000000000000" pitchFamily="2" charset="2"/>
              <a:buChar char="§"/>
              <a:defRPr/>
            </a:pPr>
            <a:r>
              <a:rPr lang="fr-FR" altLang="fr-FR" sz="2000"/>
              <a:t>Accompagnement juridique en lien avec la demande d’asile (dossier OFPRA, préparation entretien OFPRA, constitution du recours CNDA…)</a:t>
            </a:r>
          </a:p>
          <a:p>
            <a:pPr marL="1028700" lvl="1" indent="-285750">
              <a:spcBef>
                <a:spcPts val="1000"/>
              </a:spcBef>
              <a:buSzPct val="80000"/>
              <a:buFont typeface="Wingdings" panose="05000000000000000000" pitchFamily="2" charset="2"/>
              <a:buChar char="§"/>
              <a:defRPr/>
            </a:pPr>
            <a:r>
              <a:rPr lang="fr-FR" altLang="fr-FR" sz="2000"/>
              <a:t>Aide à la sortie adaptée au statut administratif</a:t>
            </a:r>
          </a:p>
          <a:p>
            <a:endParaRPr lang="fr-FR" dirty="0"/>
          </a:p>
        </p:txBody>
      </p:sp>
    </p:spTree>
    <p:extLst>
      <p:ext uri="{BB962C8B-B14F-4D97-AF65-F5344CB8AC3E}">
        <p14:creationId xmlns:p14="http://schemas.microsoft.com/office/powerpoint/2010/main" val="206833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9FC498-A499-64B1-4AF4-6C88030BC213}"/>
              </a:ext>
            </a:extLst>
          </p:cNvPr>
          <p:cNvSpPr txBox="1">
            <a:spLocks/>
          </p:cNvSpPr>
          <p:nvPr/>
        </p:nvSpPr>
        <p:spPr>
          <a:xfrm>
            <a:off x="-53995" y="1098192"/>
            <a:ext cx="5324085" cy="50488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i="1" dirty="0">
                <a:effectLst>
                  <a:outerShdw blurRad="38100" dist="38100" dir="2700000" algn="tl">
                    <a:srgbClr val="000000">
                      <a:alpha val="43137"/>
                    </a:srgbClr>
                  </a:outerShdw>
                </a:effectLst>
              </a:rPr>
              <a:t>Missions du référent social - </a:t>
            </a:r>
          </a:p>
        </p:txBody>
      </p:sp>
      <p:sp>
        <p:nvSpPr>
          <p:cNvPr id="4" name="Ellipse 3">
            <a:extLst>
              <a:ext uri="{FF2B5EF4-FFF2-40B4-BE49-F238E27FC236}">
                <a16:creationId xmlns:a16="http://schemas.microsoft.com/office/drawing/2014/main" id="{E786276A-812E-25C5-3F64-BE10EB57A828}"/>
              </a:ext>
            </a:extLst>
          </p:cNvPr>
          <p:cNvSpPr/>
          <p:nvPr/>
        </p:nvSpPr>
        <p:spPr>
          <a:xfrm>
            <a:off x="5005752" y="2930092"/>
            <a:ext cx="2377440" cy="140676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Mission du CADA</a:t>
            </a:r>
          </a:p>
        </p:txBody>
      </p:sp>
      <p:cxnSp>
        <p:nvCxnSpPr>
          <p:cNvPr id="6" name="Connecteur droit avec flèche 5">
            <a:extLst>
              <a:ext uri="{FF2B5EF4-FFF2-40B4-BE49-F238E27FC236}">
                <a16:creationId xmlns:a16="http://schemas.microsoft.com/office/drawing/2014/main" id="{C679B1CB-DA49-951F-7B50-FFF70FF0FE38}"/>
              </a:ext>
            </a:extLst>
          </p:cNvPr>
          <p:cNvCxnSpPr/>
          <p:nvPr/>
        </p:nvCxnSpPr>
        <p:spPr>
          <a:xfrm flipH="1" flipV="1">
            <a:off x="3713871" y="2532185"/>
            <a:ext cx="914401" cy="566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8F076A63-4D08-B5EF-1195-38B7497547A7}"/>
              </a:ext>
            </a:extLst>
          </p:cNvPr>
          <p:cNvSpPr txBox="1"/>
          <p:nvPr/>
        </p:nvSpPr>
        <p:spPr>
          <a:xfrm>
            <a:off x="508005" y="1833205"/>
            <a:ext cx="2869809" cy="923330"/>
          </a:xfrm>
          <a:prstGeom prst="rect">
            <a:avLst/>
          </a:prstGeom>
          <a:noFill/>
        </p:spPr>
        <p:txBody>
          <a:bodyPr wrap="square" rtlCol="0">
            <a:spAutoFit/>
          </a:bodyPr>
          <a:lstStyle/>
          <a:p>
            <a:r>
              <a:rPr lang="fr-FR" b="1" dirty="0">
                <a:solidFill>
                  <a:srgbClr val="002060"/>
                </a:solidFill>
              </a:rPr>
              <a:t>Présentation de la ville </a:t>
            </a:r>
            <a:r>
              <a:rPr lang="fr-FR" dirty="0"/>
              <a:t>lors de l’arrivée (bus, institution, professionnel de santé,…) </a:t>
            </a:r>
          </a:p>
        </p:txBody>
      </p:sp>
      <p:cxnSp>
        <p:nvCxnSpPr>
          <p:cNvPr id="8" name="Connecteur droit avec flèche 7">
            <a:extLst>
              <a:ext uri="{FF2B5EF4-FFF2-40B4-BE49-F238E27FC236}">
                <a16:creationId xmlns:a16="http://schemas.microsoft.com/office/drawing/2014/main" id="{534A5A87-7734-D3CD-42D2-9A18031FB412}"/>
              </a:ext>
            </a:extLst>
          </p:cNvPr>
          <p:cNvCxnSpPr/>
          <p:nvPr/>
        </p:nvCxnSpPr>
        <p:spPr>
          <a:xfrm flipH="1">
            <a:off x="3725591" y="4085651"/>
            <a:ext cx="951919" cy="725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B7293194-330D-8D51-A68E-33F8FD2B07F1}"/>
              </a:ext>
            </a:extLst>
          </p:cNvPr>
          <p:cNvSpPr txBox="1"/>
          <p:nvPr/>
        </p:nvSpPr>
        <p:spPr>
          <a:xfrm>
            <a:off x="580182" y="4145006"/>
            <a:ext cx="2869809" cy="1754326"/>
          </a:xfrm>
          <a:prstGeom prst="rect">
            <a:avLst/>
          </a:prstGeom>
          <a:noFill/>
        </p:spPr>
        <p:txBody>
          <a:bodyPr wrap="square" rtlCol="0">
            <a:spAutoFit/>
          </a:bodyPr>
          <a:lstStyle/>
          <a:p>
            <a:r>
              <a:rPr lang="fr-FR" b="1" dirty="0">
                <a:solidFill>
                  <a:srgbClr val="002060"/>
                </a:solidFill>
              </a:rPr>
              <a:t>Suivi de la procédure </a:t>
            </a:r>
            <a:r>
              <a:rPr lang="fr-FR" altLang="fr-FR" dirty="0"/>
              <a:t>aide à la constitution des demandes de protection (OFPRA) et formation des recours si besoin (CNDA)</a:t>
            </a:r>
          </a:p>
          <a:p>
            <a:endParaRPr lang="fr-FR" dirty="0"/>
          </a:p>
        </p:txBody>
      </p:sp>
      <p:cxnSp>
        <p:nvCxnSpPr>
          <p:cNvPr id="10" name="Connecteur droit avec flèche 9">
            <a:extLst>
              <a:ext uri="{FF2B5EF4-FFF2-40B4-BE49-F238E27FC236}">
                <a16:creationId xmlns:a16="http://schemas.microsoft.com/office/drawing/2014/main" id="{31933A48-B5E9-08A0-59A7-45D79650A35E}"/>
              </a:ext>
            </a:extLst>
          </p:cNvPr>
          <p:cNvCxnSpPr/>
          <p:nvPr/>
        </p:nvCxnSpPr>
        <p:spPr>
          <a:xfrm flipH="1" flipV="1">
            <a:off x="6217694" y="2316355"/>
            <a:ext cx="1" cy="424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5DBEBCF0-DC51-9173-01CF-D845D782CE25}"/>
              </a:ext>
            </a:extLst>
          </p:cNvPr>
          <p:cNvSpPr txBox="1"/>
          <p:nvPr/>
        </p:nvSpPr>
        <p:spPr>
          <a:xfrm>
            <a:off x="4650045" y="1271749"/>
            <a:ext cx="2869809" cy="923330"/>
          </a:xfrm>
          <a:prstGeom prst="rect">
            <a:avLst/>
          </a:prstGeom>
          <a:noFill/>
        </p:spPr>
        <p:txBody>
          <a:bodyPr wrap="square" rtlCol="0">
            <a:spAutoFit/>
          </a:bodyPr>
          <a:lstStyle/>
          <a:p>
            <a:r>
              <a:rPr lang="fr-FR" b="1" dirty="0">
                <a:solidFill>
                  <a:srgbClr val="002060"/>
                </a:solidFill>
              </a:rPr>
              <a:t>Aide aux démarches de santé </a:t>
            </a:r>
            <a:r>
              <a:rPr lang="fr-FR" dirty="0"/>
              <a:t>visites obligatoires OFII, CSS, CPAM, MDA, PMI…</a:t>
            </a:r>
          </a:p>
        </p:txBody>
      </p:sp>
      <p:cxnSp>
        <p:nvCxnSpPr>
          <p:cNvPr id="12" name="Connecteur droit avec flèche 11">
            <a:extLst>
              <a:ext uri="{FF2B5EF4-FFF2-40B4-BE49-F238E27FC236}">
                <a16:creationId xmlns:a16="http://schemas.microsoft.com/office/drawing/2014/main" id="{6372C685-BDD7-C090-8533-28307D0A7C03}"/>
              </a:ext>
            </a:extLst>
          </p:cNvPr>
          <p:cNvCxnSpPr/>
          <p:nvPr/>
        </p:nvCxnSpPr>
        <p:spPr>
          <a:xfrm flipV="1">
            <a:off x="7760672" y="2195079"/>
            <a:ext cx="660412" cy="620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BDDA204D-72C4-52A7-4F03-1EF43386179D}"/>
              </a:ext>
            </a:extLst>
          </p:cNvPr>
          <p:cNvSpPr txBox="1"/>
          <p:nvPr/>
        </p:nvSpPr>
        <p:spPr>
          <a:xfrm>
            <a:off x="8585983" y="1371540"/>
            <a:ext cx="2869809" cy="646331"/>
          </a:xfrm>
          <a:prstGeom prst="rect">
            <a:avLst/>
          </a:prstGeom>
          <a:noFill/>
        </p:spPr>
        <p:txBody>
          <a:bodyPr wrap="square" rtlCol="0">
            <a:spAutoFit/>
          </a:bodyPr>
          <a:lstStyle/>
          <a:p>
            <a:r>
              <a:rPr lang="fr-FR" b="1" dirty="0">
                <a:solidFill>
                  <a:srgbClr val="002060"/>
                </a:solidFill>
              </a:rPr>
              <a:t>Aide à la scolarisation des enfants</a:t>
            </a:r>
            <a:endParaRPr lang="fr-FR" dirty="0"/>
          </a:p>
        </p:txBody>
      </p:sp>
      <p:cxnSp>
        <p:nvCxnSpPr>
          <p:cNvPr id="14" name="Connecteur droit avec flèche 13">
            <a:extLst>
              <a:ext uri="{FF2B5EF4-FFF2-40B4-BE49-F238E27FC236}">
                <a16:creationId xmlns:a16="http://schemas.microsoft.com/office/drawing/2014/main" id="{99F43F74-BD76-D8EE-E130-EFF1052F3A03}"/>
              </a:ext>
            </a:extLst>
          </p:cNvPr>
          <p:cNvCxnSpPr/>
          <p:nvPr/>
        </p:nvCxnSpPr>
        <p:spPr>
          <a:xfrm flipV="1">
            <a:off x="7760672" y="3458500"/>
            <a:ext cx="660412" cy="30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C52F6D8-5374-4934-CD5F-8D2C27540663}"/>
              </a:ext>
            </a:extLst>
          </p:cNvPr>
          <p:cNvSpPr txBox="1"/>
          <p:nvPr/>
        </p:nvSpPr>
        <p:spPr>
          <a:xfrm>
            <a:off x="8884041" y="2815545"/>
            <a:ext cx="2869809" cy="1200329"/>
          </a:xfrm>
          <a:prstGeom prst="rect">
            <a:avLst/>
          </a:prstGeom>
          <a:noFill/>
        </p:spPr>
        <p:txBody>
          <a:bodyPr wrap="square" rtlCol="0">
            <a:spAutoFit/>
          </a:bodyPr>
          <a:lstStyle/>
          <a:p>
            <a:r>
              <a:rPr lang="fr-FR" b="1" dirty="0">
                <a:solidFill>
                  <a:srgbClr val="002060"/>
                </a:solidFill>
              </a:rPr>
              <a:t>Suivi de la tenue des logements, Aide à l’autonomie dans la vie quotidienne</a:t>
            </a:r>
          </a:p>
        </p:txBody>
      </p:sp>
      <p:cxnSp>
        <p:nvCxnSpPr>
          <p:cNvPr id="16" name="Connecteur droit avec flèche 15">
            <a:extLst>
              <a:ext uri="{FF2B5EF4-FFF2-40B4-BE49-F238E27FC236}">
                <a16:creationId xmlns:a16="http://schemas.microsoft.com/office/drawing/2014/main" id="{3C510155-E3B0-0BED-EFE8-FA1BE5BB142B}"/>
              </a:ext>
            </a:extLst>
          </p:cNvPr>
          <p:cNvCxnSpPr/>
          <p:nvPr/>
        </p:nvCxnSpPr>
        <p:spPr>
          <a:xfrm>
            <a:off x="7612960" y="4174202"/>
            <a:ext cx="1061337" cy="548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B36E513-D5B6-529C-A532-D148FABAB0B8}"/>
              </a:ext>
            </a:extLst>
          </p:cNvPr>
          <p:cNvSpPr txBox="1"/>
          <p:nvPr/>
        </p:nvSpPr>
        <p:spPr>
          <a:xfrm>
            <a:off x="8778240" y="4722599"/>
            <a:ext cx="2869809" cy="646331"/>
          </a:xfrm>
          <a:prstGeom prst="rect">
            <a:avLst/>
          </a:prstGeom>
          <a:noFill/>
        </p:spPr>
        <p:txBody>
          <a:bodyPr wrap="square" rtlCol="0">
            <a:spAutoFit/>
          </a:bodyPr>
          <a:lstStyle/>
          <a:p>
            <a:r>
              <a:rPr lang="fr-FR" b="1" dirty="0">
                <a:solidFill>
                  <a:srgbClr val="002060"/>
                </a:solidFill>
              </a:rPr>
              <a:t>Accompagnement physique dans les démarches</a:t>
            </a:r>
            <a:endParaRPr lang="fr-FR" dirty="0"/>
          </a:p>
        </p:txBody>
      </p:sp>
      <p:cxnSp>
        <p:nvCxnSpPr>
          <p:cNvPr id="18" name="Connecteur droit avec flèche 17">
            <a:extLst>
              <a:ext uri="{FF2B5EF4-FFF2-40B4-BE49-F238E27FC236}">
                <a16:creationId xmlns:a16="http://schemas.microsoft.com/office/drawing/2014/main" id="{A51B3167-A9C1-7DC8-05E3-C7CA435B2B3B}"/>
              </a:ext>
            </a:extLst>
          </p:cNvPr>
          <p:cNvCxnSpPr/>
          <p:nvPr/>
        </p:nvCxnSpPr>
        <p:spPr>
          <a:xfrm flipH="1">
            <a:off x="6217694" y="4722599"/>
            <a:ext cx="2" cy="654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29C82C1D-D718-041E-949B-D911A8285CF3}"/>
              </a:ext>
            </a:extLst>
          </p:cNvPr>
          <p:cNvSpPr txBox="1"/>
          <p:nvPr/>
        </p:nvSpPr>
        <p:spPr>
          <a:xfrm>
            <a:off x="4049486" y="5578147"/>
            <a:ext cx="4536497" cy="923330"/>
          </a:xfrm>
          <a:prstGeom prst="rect">
            <a:avLst/>
          </a:prstGeom>
          <a:noFill/>
        </p:spPr>
        <p:txBody>
          <a:bodyPr wrap="square" rtlCol="0">
            <a:spAutoFit/>
          </a:bodyPr>
          <a:lstStyle/>
          <a:p>
            <a:r>
              <a:rPr lang="fr-FR" b="1" dirty="0">
                <a:solidFill>
                  <a:srgbClr val="002060"/>
                </a:solidFill>
              </a:rPr>
              <a:t>Mise en lien avec les partenaires </a:t>
            </a:r>
            <a:r>
              <a:rPr lang="fr-FR" dirty="0"/>
              <a:t>(association de sport, association caritatives, cours de français,…)</a:t>
            </a:r>
          </a:p>
        </p:txBody>
      </p:sp>
      <p:sp>
        <p:nvSpPr>
          <p:cNvPr id="20" name="Titre 1">
            <a:extLst>
              <a:ext uri="{FF2B5EF4-FFF2-40B4-BE49-F238E27FC236}">
                <a16:creationId xmlns:a16="http://schemas.microsoft.com/office/drawing/2014/main" id="{053F5441-0587-D85D-92CA-F72A1216665D}"/>
              </a:ext>
            </a:extLst>
          </p:cNvPr>
          <p:cNvSpPr txBox="1">
            <a:spLocks/>
          </p:cNvSpPr>
          <p:nvPr/>
        </p:nvSpPr>
        <p:spPr>
          <a:xfrm>
            <a:off x="1200054" y="-47227"/>
            <a:ext cx="10515600"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5400"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t>
            </a:r>
            <a:r>
              <a:rPr lang="fr-FR" b="1" u="sng" dirty="0">
                <a:effectLst>
                  <a:outerShdw blurRad="38100" dist="38100" dir="2700000" algn="tl">
                    <a:srgbClr val="000000">
                      <a:alpha val="43137"/>
                    </a:srgbClr>
                  </a:outerShdw>
                </a:effectLst>
              </a:rPr>
              <a:t>LES CADA </a:t>
            </a:r>
            <a:r>
              <a:rPr lang="fr-FR" b="1" dirty="0">
                <a:effectLst>
                  <a:outerShdw blurRad="38100" dist="38100" dir="2700000" algn="tl">
                    <a:srgbClr val="000000">
                      <a:alpha val="43137"/>
                    </a:srgbClr>
                  </a:outerShdw>
                </a:effectLst>
              </a:rPr>
              <a:t>: Centre d’Accueil  pour Demandeurs d’Asile</a:t>
            </a:r>
            <a:br>
              <a:rPr lang="fr-FR" b="1" dirty="0">
                <a:effectLst>
                  <a:outerShdw blurRad="38100" dist="38100" dir="2700000" algn="tl">
                    <a:srgbClr val="000000">
                      <a:alpha val="43137"/>
                    </a:srgbClr>
                  </a:outerShdw>
                </a:effectLst>
              </a:rPr>
            </a:br>
            <a:endParaRPr lang="fr-FR" dirty="0"/>
          </a:p>
        </p:txBody>
      </p:sp>
    </p:spTree>
    <p:extLst>
      <p:ext uri="{BB962C8B-B14F-4D97-AF65-F5344CB8AC3E}">
        <p14:creationId xmlns:p14="http://schemas.microsoft.com/office/powerpoint/2010/main" val="272408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F114B5-3586-B442-51BF-08848BF90910}"/>
              </a:ext>
            </a:extLst>
          </p:cNvPr>
          <p:cNvSpPr txBox="1">
            <a:spLocks/>
          </p:cNvSpPr>
          <p:nvPr/>
        </p:nvSpPr>
        <p:spPr>
          <a:xfrm>
            <a:off x="838200" y="365125"/>
            <a:ext cx="10515600"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b="1" u="sng" dirty="0">
                <a:effectLst>
                  <a:outerShdw blurRad="38100" dist="38100" dir="2700000" algn="tl">
                    <a:srgbClr val="000000">
                      <a:alpha val="43137"/>
                    </a:srgbClr>
                  </a:outerShdw>
                </a:effectLst>
              </a:rPr>
            </a:br>
            <a:r>
              <a:rPr lang="fr-FR" b="1" u="sng" dirty="0">
                <a:effectLst>
                  <a:outerShdw blurRad="38100" dist="38100" dir="2700000" algn="tl">
                    <a:srgbClr val="000000">
                      <a:alpha val="43137"/>
                    </a:srgbClr>
                  </a:outerShdw>
                </a:effectLst>
              </a:rPr>
              <a:t>L’HUDA </a:t>
            </a:r>
            <a:r>
              <a:rPr lang="fr-FR" b="1" dirty="0">
                <a:effectLst>
                  <a:outerShdw blurRad="38100" dist="38100" dir="2700000" algn="tl">
                    <a:srgbClr val="000000">
                      <a:alpha val="43137"/>
                    </a:srgbClr>
                  </a:outerShdw>
                </a:effectLst>
              </a:rPr>
              <a:t>: Hébergement d’Urgence pour Demandeurs d’Asile</a:t>
            </a:r>
            <a:br>
              <a:rPr lang="fr-FR" b="1" dirty="0">
                <a:effectLst>
                  <a:outerShdw blurRad="38100" dist="38100" dir="2700000" algn="tl">
                    <a:srgbClr val="000000">
                      <a:alpha val="43137"/>
                    </a:srgbClr>
                  </a:outerShdw>
                </a:effectLst>
              </a:rPr>
            </a:br>
            <a:endParaRPr lang="fr-FR" dirty="0"/>
          </a:p>
        </p:txBody>
      </p:sp>
      <p:sp>
        <p:nvSpPr>
          <p:cNvPr id="4" name="Espace réservé du contenu 2">
            <a:extLst>
              <a:ext uri="{FF2B5EF4-FFF2-40B4-BE49-F238E27FC236}">
                <a16:creationId xmlns:a16="http://schemas.microsoft.com/office/drawing/2014/main" id="{362D673A-2351-12A9-B6EB-61416E6EB058}"/>
              </a:ext>
            </a:extLst>
          </p:cNvPr>
          <p:cNvSpPr txBox="1">
            <a:spLocks/>
          </p:cNvSpPr>
          <p:nvPr/>
        </p:nvSpPr>
        <p:spPr>
          <a:xfrm>
            <a:off x="838200" y="1825625"/>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5FCBEF"/>
              </a:buClr>
              <a:buSzPct val="80000"/>
              <a:buFont typeface="Arial" panose="020B0604020202020204" pitchFamily="34" charset="0"/>
              <a:buNone/>
              <a:defRPr/>
            </a:pPr>
            <a:r>
              <a:rPr lang="fr-FR" altLang="fr-FR" b="1" u="sng" dirty="0">
                <a:effectLst>
                  <a:outerShdw blurRad="38100" dist="38100" dir="2700000" algn="tl">
                    <a:srgbClr val="000000">
                      <a:alpha val="43137"/>
                    </a:srgbClr>
                  </a:outerShdw>
                </a:effectLst>
              </a:rPr>
              <a:t>Le public accueilli</a:t>
            </a:r>
            <a:r>
              <a:rPr lang="fr-FR" altLang="fr-FR" dirty="0"/>
              <a:t>: </a:t>
            </a:r>
            <a:r>
              <a:rPr lang="fr-FR" dirty="0"/>
              <a:t>à titre transitoire et dans l’urgence, des demandeurs d’asile en attente de leur admission en CADA ainsi que les demandeurs d’asile en procédure accélérée ou en procédure Dublin.</a:t>
            </a:r>
            <a:endParaRPr lang="fr-FR" altLang="fr-FR" dirty="0"/>
          </a:p>
          <a:p>
            <a:pPr marL="0" indent="0">
              <a:buClr>
                <a:srgbClr val="5FCBEF"/>
              </a:buClr>
              <a:buSzPct val="80000"/>
              <a:buFont typeface="Arial" panose="020B0604020202020204" pitchFamily="34" charset="0"/>
              <a:buNone/>
              <a:defRPr/>
            </a:pPr>
            <a:r>
              <a:rPr lang="fr-FR" altLang="fr-FR" b="1" u="sng" dirty="0">
                <a:effectLst>
                  <a:outerShdw blurRad="38100" dist="38100" dir="2700000" algn="tl">
                    <a:srgbClr val="000000">
                      <a:alpha val="43137"/>
                    </a:srgbClr>
                  </a:outerShdw>
                </a:effectLst>
              </a:rPr>
              <a:t>Les Missions</a:t>
            </a:r>
            <a:r>
              <a:rPr lang="fr-FR" altLang="fr-FR" dirty="0"/>
              <a:t>:</a:t>
            </a:r>
            <a:endParaRPr lang="fr-FR" altLang="fr-FR" u="sng" dirty="0"/>
          </a:p>
          <a:p>
            <a:pPr marL="615950" indent="-342900">
              <a:buClr>
                <a:srgbClr val="5FCBEF"/>
              </a:buClr>
              <a:buSzPct val="80000"/>
              <a:buFont typeface="Wingdings" panose="05000000000000000000" pitchFamily="2" charset="2"/>
              <a:buChar char="§"/>
              <a:defRPr/>
            </a:pPr>
            <a:r>
              <a:rPr lang="fr-FR" dirty="0"/>
              <a:t>La délivrance d’une attestation de domiciliation, </a:t>
            </a:r>
          </a:p>
          <a:p>
            <a:pPr marL="615950" indent="-342900">
              <a:buClr>
                <a:srgbClr val="5FCBEF"/>
              </a:buClr>
              <a:buSzPct val="80000"/>
              <a:buFont typeface="Wingdings" panose="05000000000000000000" pitchFamily="2" charset="2"/>
              <a:buChar char="§"/>
              <a:defRPr/>
            </a:pPr>
            <a:r>
              <a:rPr lang="fr-FR" dirty="0"/>
              <a:t>L’aide au dépôt du dossier à l’OFPRA,</a:t>
            </a:r>
          </a:p>
          <a:p>
            <a:pPr marL="615950" indent="-342900">
              <a:buClr>
                <a:srgbClr val="5FCBEF"/>
              </a:buClr>
              <a:buSzPct val="80000"/>
              <a:buFont typeface="Wingdings" panose="05000000000000000000" pitchFamily="2" charset="2"/>
              <a:buChar char="§"/>
              <a:defRPr/>
            </a:pPr>
            <a:r>
              <a:rPr lang="fr-FR" dirty="0"/>
              <a:t>Le suivi de la procédure « Asile » devant l’OFPRA et la CNDA,</a:t>
            </a:r>
          </a:p>
          <a:p>
            <a:pPr marL="615950" indent="-342900">
              <a:buClr>
                <a:srgbClr val="5FCBEF"/>
              </a:buClr>
              <a:buSzPct val="80000"/>
              <a:buFont typeface="Wingdings" panose="05000000000000000000" pitchFamily="2" charset="2"/>
              <a:buChar char="§"/>
              <a:defRPr/>
            </a:pPr>
            <a:r>
              <a:rPr lang="fr-FR" dirty="0"/>
              <a:t>L’ouverture des droits sociaux et l’accès aux soins de santé,</a:t>
            </a:r>
          </a:p>
          <a:p>
            <a:pPr marL="615950" indent="-342900">
              <a:buClr>
                <a:srgbClr val="5FCBEF"/>
              </a:buClr>
              <a:buSzPct val="80000"/>
              <a:buFont typeface="Wingdings" panose="05000000000000000000" pitchFamily="2" charset="2"/>
              <a:buChar char="§"/>
              <a:defRPr/>
            </a:pPr>
            <a:r>
              <a:rPr lang="fr-FR" dirty="0"/>
              <a:t>L’aide aux démarches relatives à la scolarisation des enfants mineurs</a:t>
            </a:r>
          </a:p>
          <a:p>
            <a:pPr marL="615950" indent="-342900">
              <a:buClr>
                <a:srgbClr val="5FCBEF"/>
              </a:buClr>
              <a:buSzPct val="80000"/>
              <a:buFont typeface="Wingdings" panose="05000000000000000000" pitchFamily="2" charset="2"/>
              <a:buChar char="§"/>
              <a:defRPr/>
            </a:pPr>
            <a:r>
              <a:rPr lang="fr-FR" dirty="0"/>
              <a:t>L’évaluation de la vulnérabilité des ménages tout au long du séjour. </a:t>
            </a:r>
            <a:endParaRPr lang="fr-FR" altLang="fr-FR" u="sng" dirty="0"/>
          </a:p>
          <a:p>
            <a:endParaRPr lang="fr-FR" dirty="0"/>
          </a:p>
        </p:txBody>
      </p:sp>
    </p:spTree>
    <p:extLst>
      <p:ext uri="{BB962C8B-B14F-4D97-AF65-F5344CB8AC3E}">
        <p14:creationId xmlns:p14="http://schemas.microsoft.com/office/powerpoint/2010/main" val="273579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2E74D39-B9CD-AEA3-4FAA-D0972FF8FE1A}"/>
              </a:ext>
            </a:extLst>
          </p:cNvPr>
          <p:cNvSpPr txBox="1">
            <a:spLocks/>
          </p:cNvSpPr>
          <p:nvPr/>
        </p:nvSpPr>
        <p:spPr>
          <a:xfrm>
            <a:off x="838200" y="1690688"/>
            <a:ext cx="10515600" cy="4486275"/>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FCBEF"/>
              </a:buClr>
              <a:buSzPct val="80000"/>
              <a:buFont typeface="Arial" panose="020B0604020202020204" pitchFamily="34" charset="0"/>
              <a:buNone/>
              <a:defRPr/>
            </a:pPr>
            <a:r>
              <a:rPr lang="fr-FR" altLang="fr-FR" sz="4400" b="1" u="sng" dirty="0">
                <a:effectLst>
                  <a:outerShdw blurRad="38100" dist="38100" dir="2700000" algn="tl">
                    <a:srgbClr val="000000">
                      <a:alpha val="43137"/>
                    </a:srgbClr>
                  </a:outerShdw>
                </a:effectLst>
              </a:rPr>
              <a:t>Le public accueilli</a:t>
            </a:r>
            <a:r>
              <a:rPr lang="fr-FR" altLang="fr-FR" sz="4400" dirty="0"/>
              <a:t>:</a:t>
            </a:r>
            <a:r>
              <a:rPr lang="fr-FR" altLang="fr-FR" sz="4400" u="sng" dirty="0"/>
              <a:t>  </a:t>
            </a:r>
          </a:p>
          <a:p>
            <a:pPr marL="0" indent="0">
              <a:buClr>
                <a:srgbClr val="5FCBEF"/>
              </a:buClr>
              <a:buSzPct val="80000"/>
              <a:buFont typeface="Arial" panose="020B0604020202020204" pitchFamily="34" charset="0"/>
              <a:buNone/>
              <a:defRPr/>
            </a:pPr>
            <a:r>
              <a:rPr lang="fr-FR" altLang="fr-FR" sz="4400" dirty="0"/>
              <a:t>Les demandeurs d’asile ayant obtenu le statut de réfugié ou la protection subsidiaire (isolés ou familles), orientés par l’OFII</a:t>
            </a:r>
          </a:p>
          <a:p>
            <a:pPr marL="0" indent="0">
              <a:buClr>
                <a:srgbClr val="5FCBEF"/>
              </a:buClr>
              <a:buSzPct val="80000"/>
              <a:buFont typeface="Arial" panose="020B0604020202020204" pitchFamily="34" charset="0"/>
              <a:buNone/>
              <a:defRPr/>
            </a:pPr>
            <a:r>
              <a:rPr lang="fr-FR" altLang="fr-FR" sz="4400" b="1" u="sng" dirty="0">
                <a:effectLst>
                  <a:outerShdw blurRad="38100" dist="38100" dir="2700000" algn="tl">
                    <a:srgbClr val="000000">
                      <a:alpha val="43137"/>
                    </a:srgbClr>
                  </a:outerShdw>
                </a:effectLst>
              </a:rPr>
              <a:t>Les missions</a:t>
            </a:r>
            <a:r>
              <a:rPr lang="fr-FR" altLang="fr-FR" sz="4400" dirty="0"/>
              <a:t>: Hébergement, accompagnement social et administratif</a:t>
            </a:r>
          </a:p>
          <a:p>
            <a:pPr lvl="1">
              <a:spcBef>
                <a:spcPts val="1000"/>
              </a:spcBef>
              <a:buClr>
                <a:srgbClr val="00B0F0"/>
              </a:buClr>
              <a:buSzPct val="80000"/>
              <a:buFont typeface="Wingdings" panose="05000000000000000000" pitchFamily="2" charset="2"/>
              <a:buChar char="§"/>
              <a:defRPr/>
            </a:pPr>
            <a:r>
              <a:rPr lang="fr-FR" altLang="fr-FR" sz="4400" dirty="0"/>
              <a:t>Accueil et Hébergement</a:t>
            </a:r>
          </a:p>
          <a:p>
            <a:pPr lvl="1">
              <a:spcBef>
                <a:spcPts val="1000"/>
              </a:spcBef>
              <a:buClr>
                <a:srgbClr val="00B0F0"/>
              </a:buClr>
              <a:buSzPct val="80000"/>
              <a:buFont typeface="Wingdings" panose="05000000000000000000" pitchFamily="2" charset="2"/>
              <a:buChar char="§"/>
              <a:defRPr/>
            </a:pPr>
            <a:r>
              <a:rPr lang="fr-FR" sz="4400" dirty="0"/>
              <a:t>L’évaluation de la vulnérabilité des ménages tout au long du séjour</a:t>
            </a:r>
            <a:endParaRPr lang="fr-FR" altLang="fr-FR" sz="4400" dirty="0"/>
          </a:p>
          <a:p>
            <a:pPr lvl="1">
              <a:spcBef>
                <a:spcPts val="1000"/>
              </a:spcBef>
              <a:buClr>
                <a:srgbClr val="00B0F0"/>
              </a:buClr>
              <a:buSzPct val="80000"/>
              <a:buFont typeface="Wingdings" panose="05000000000000000000" pitchFamily="2" charset="2"/>
              <a:buChar char="§"/>
              <a:defRPr/>
            </a:pPr>
            <a:r>
              <a:rPr lang="fr-FR" altLang="fr-FR" sz="4400" dirty="0"/>
              <a:t>Ouverture de droits CAF (Prestations familiales, RSA…)</a:t>
            </a:r>
          </a:p>
          <a:p>
            <a:pPr lvl="1">
              <a:spcBef>
                <a:spcPts val="1000"/>
              </a:spcBef>
              <a:buClr>
                <a:srgbClr val="00B0F0"/>
              </a:buClr>
              <a:buSzPct val="80000"/>
              <a:buFont typeface="Wingdings" panose="05000000000000000000" pitchFamily="2" charset="2"/>
              <a:buChar char="§"/>
              <a:defRPr/>
            </a:pPr>
            <a:r>
              <a:rPr lang="fr-FR" altLang="fr-FR" sz="4400" dirty="0"/>
              <a:t>Aide aux démarches sociales et administratives (réunification familiale, états civils, reconnaissance de diplôme…)</a:t>
            </a:r>
          </a:p>
          <a:p>
            <a:pPr lvl="1">
              <a:spcBef>
                <a:spcPts val="1000"/>
              </a:spcBef>
              <a:buClr>
                <a:srgbClr val="00B0F0"/>
              </a:buClr>
              <a:buSzPct val="80000"/>
              <a:buFont typeface="Wingdings" panose="05000000000000000000" pitchFamily="2" charset="2"/>
              <a:buChar char="§"/>
              <a:defRPr/>
            </a:pPr>
            <a:r>
              <a:rPr lang="fr-FR" altLang="fr-FR" sz="4400" dirty="0"/>
              <a:t>Accompagnement à la mise en œuvre du CIR </a:t>
            </a:r>
          </a:p>
          <a:p>
            <a:pPr lvl="1">
              <a:spcBef>
                <a:spcPts val="1000"/>
              </a:spcBef>
              <a:buClr>
                <a:srgbClr val="00B0F0"/>
              </a:buClr>
              <a:buSzPct val="80000"/>
              <a:buFont typeface="Wingdings" panose="05000000000000000000" pitchFamily="2" charset="2"/>
              <a:buChar char="§"/>
              <a:defRPr/>
            </a:pPr>
            <a:r>
              <a:rPr lang="fr-FR" altLang="fr-FR" sz="4400" dirty="0"/>
              <a:t>Favoriser l’intégration socio-professionnelle des réfugiés en France (emploi, formation, logement autonome…)</a:t>
            </a:r>
          </a:p>
          <a:p>
            <a:pPr lvl="1">
              <a:spcBef>
                <a:spcPts val="1000"/>
              </a:spcBef>
              <a:buClr>
                <a:srgbClr val="00B0F0"/>
              </a:buClr>
              <a:buSzPct val="80000"/>
              <a:buFont typeface="Wingdings" panose="05000000000000000000" pitchFamily="2" charset="2"/>
              <a:buChar char="§"/>
              <a:defRPr/>
            </a:pPr>
            <a:r>
              <a:rPr lang="fr-FR" altLang="fr-FR" sz="4400" dirty="0"/>
              <a:t>Aide à la sortie</a:t>
            </a:r>
          </a:p>
          <a:p>
            <a:endParaRPr lang="fr-FR" dirty="0"/>
          </a:p>
        </p:txBody>
      </p:sp>
      <p:sp>
        <p:nvSpPr>
          <p:cNvPr id="6" name="Titre 1">
            <a:extLst>
              <a:ext uri="{FF2B5EF4-FFF2-40B4-BE49-F238E27FC236}">
                <a16:creationId xmlns:a16="http://schemas.microsoft.com/office/drawing/2014/main" id="{5230F78D-1911-C5B8-42B6-FB25B357DB18}"/>
              </a:ext>
            </a:extLst>
          </p:cNvPr>
          <p:cNvSpPr txBox="1">
            <a:spLocks/>
          </p:cNvSpPr>
          <p:nvPr/>
        </p:nvSpPr>
        <p:spPr>
          <a:xfrm>
            <a:off x="838200" y="365125"/>
            <a:ext cx="10515600"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b="1" u="sng">
                <a:effectLst>
                  <a:outerShdw blurRad="38100" dist="38100" dir="2700000" algn="tl">
                    <a:srgbClr val="000000">
                      <a:alpha val="43137"/>
                    </a:srgbClr>
                  </a:outerShdw>
                </a:effectLst>
              </a:rPr>
            </a:br>
            <a:r>
              <a:rPr lang="fr-FR" b="1" u="sng">
                <a:effectLst>
                  <a:outerShdw blurRad="38100" dist="38100" dir="2700000" algn="tl">
                    <a:srgbClr val="000000">
                      <a:alpha val="43137"/>
                    </a:srgbClr>
                  </a:outerShdw>
                </a:effectLst>
              </a:rPr>
              <a:t>LE CPH </a:t>
            </a:r>
            <a:r>
              <a:rPr lang="fr-FR" b="1">
                <a:effectLst>
                  <a:outerShdw blurRad="38100" dist="38100" dir="2700000" algn="tl">
                    <a:srgbClr val="000000">
                      <a:alpha val="43137"/>
                    </a:srgbClr>
                  </a:outerShdw>
                </a:effectLst>
              </a:rPr>
              <a:t>: Centre Provisoire d’Hébergement  </a:t>
            </a:r>
            <a:br>
              <a:rPr lang="fr-FR" b="1">
                <a:effectLst>
                  <a:outerShdw blurRad="38100" dist="38100" dir="2700000" algn="tl">
                    <a:srgbClr val="000000">
                      <a:alpha val="43137"/>
                    </a:srgbClr>
                  </a:outerShdw>
                </a:effectLst>
              </a:rPr>
            </a:br>
            <a:endParaRPr lang="fr-FR" dirty="0"/>
          </a:p>
        </p:txBody>
      </p:sp>
    </p:spTree>
    <p:extLst>
      <p:ext uri="{BB962C8B-B14F-4D97-AF65-F5344CB8AC3E}">
        <p14:creationId xmlns:p14="http://schemas.microsoft.com/office/powerpoint/2010/main" val="232420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387638"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514350" lvl="1" indent="-514350" algn="l" defTabSz="622300">
                <a:lnSpc>
                  <a:spcPct val="90000"/>
                </a:lnSpc>
                <a:spcBef>
                  <a:spcPct val="0"/>
                </a:spcBef>
                <a:spcAft>
                  <a:spcPct val="15000"/>
                </a:spcAft>
                <a:buFont typeface="+mj-lt"/>
                <a:buAutoNum type="arabicPeriod" startAt="3"/>
              </a:pPr>
              <a:r>
                <a:rPr lang="en-US" sz="3200" kern="1200" dirty="0"/>
                <a:t>Le cadre </a:t>
              </a:r>
              <a:r>
                <a:rPr lang="en-US" sz="3200" kern="1200" dirty="0" err="1"/>
                <a:t>juridique</a:t>
              </a:r>
              <a:endParaRPr lang="en-US" sz="3200" kern="1200" dirty="0"/>
            </a:p>
          </p:txBody>
        </p:sp>
      </p:grpSp>
    </p:spTree>
    <p:extLst>
      <p:ext uri="{BB962C8B-B14F-4D97-AF65-F5344CB8AC3E}">
        <p14:creationId xmlns:p14="http://schemas.microsoft.com/office/powerpoint/2010/main" val="69148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184572"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2000" b="1" kern="1200" dirty="0" err="1"/>
                <a:t>Présentation</a:t>
              </a:r>
              <a:r>
                <a:rPr lang="en-US" sz="2000" b="1" kern="1200" dirty="0"/>
                <a:t> : </a:t>
              </a:r>
            </a:p>
            <a:p>
              <a:pPr lvl="1" indent="-457200" algn="l" defTabSz="622300">
                <a:lnSpc>
                  <a:spcPct val="90000"/>
                </a:lnSpc>
                <a:spcBef>
                  <a:spcPct val="0"/>
                </a:spcBef>
                <a:spcAft>
                  <a:spcPct val="15000"/>
                </a:spcAft>
                <a:buFont typeface="+mj-lt"/>
                <a:buAutoNum type="arabicPeriod"/>
              </a:pPr>
              <a:r>
                <a:rPr lang="en-US" sz="2000" kern="1200" dirty="0" err="1"/>
                <a:t>Vocabulaire</a:t>
              </a:r>
              <a:r>
                <a:rPr lang="en-US" sz="2000" kern="1200" dirty="0"/>
                <a:t> &amp; definitions</a:t>
              </a:r>
            </a:p>
            <a:p>
              <a:pPr lvl="1" indent="-457200" algn="l" defTabSz="622300">
                <a:lnSpc>
                  <a:spcPct val="90000"/>
                </a:lnSpc>
                <a:spcBef>
                  <a:spcPct val="0"/>
                </a:spcBef>
                <a:spcAft>
                  <a:spcPct val="15000"/>
                </a:spcAft>
                <a:buFont typeface="+mj-lt"/>
                <a:buAutoNum type="arabicPeriod"/>
              </a:pPr>
              <a:r>
                <a:rPr lang="en-US" sz="2000" kern="1200" dirty="0"/>
                <a:t>Les </a:t>
              </a:r>
              <a:r>
                <a:rPr lang="en-US" sz="2000" kern="1200" dirty="0" err="1"/>
                <a:t>opérateurs</a:t>
              </a:r>
              <a:r>
                <a:rPr lang="en-US" sz="2000" kern="1200" dirty="0"/>
                <a:t> et la repartition des places sur le </a:t>
              </a:r>
              <a:r>
                <a:rPr lang="en-US" sz="2000" kern="1200" dirty="0" err="1"/>
                <a:t>territoire</a:t>
              </a:r>
              <a:endParaRPr lang="en-US" sz="2000" kern="1200" dirty="0"/>
            </a:p>
            <a:p>
              <a:pPr lvl="1" indent="-457200" algn="l" defTabSz="622300">
                <a:lnSpc>
                  <a:spcPct val="90000"/>
                </a:lnSpc>
                <a:spcBef>
                  <a:spcPct val="0"/>
                </a:spcBef>
                <a:spcAft>
                  <a:spcPct val="15000"/>
                </a:spcAft>
                <a:buFont typeface="+mj-lt"/>
                <a:buAutoNum type="arabicPeriod"/>
              </a:pPr>
              <a:r>
                <a:rPr lang="en-US" sz="2000" kern="1200" dirty="0"/>
                <a:t>Le </a:t>
              </a:r>
              <a:r>
                <a:rPr lang="en-US" sz="2000" kern="1200" dirty="0" err="1"/>
                <a:t>parcours</a:t>
              </a:r>
              <a:r>
                <a:rPr lang="en-US" sz="2000" kern="1200" dirty="0"/>
                <a:t> </a:t>
              </a:r>
              <a:r>
                <a:rPr lang="en-US" sz="2000" kern="1200" dirty="0" err="1"/>
                <a:t>d’hébergement</a:t>
              </a:r>
              <a:r>
                <a:rPr lang="en-US" sz="2000" kern="1200" dirty="0"/>
                <a:t> &amp; les missions </a:t>
              </a:r>
            </a:p>
            <a:p>
              <a:pPr lvl="1" indent="-457200" algn="l" defTabSz="622300">
                <a:lnSpc>
                  <a:spcPct val="90000"/>
                </a:lnSpc>
                <a:spcBef>
                  <a:spcPct val="0"/>
                </a:spcBef>
                <a:spcAft>
                  <a:spcPct val="15000"/>
                </a:spcAft>
                <a:buFont typeface="+mj-lt"/>
                <a:buAutoNum type="arabicPeriod"/>
              </a:pPr>
              <a:r>
                <a:rPr lang="en-US" sz="2000" kern="1200" dirty="0"/>
                <a:t>Le cadre </a:t>
              </a:r>
              <a:r>
                <a:rPr lang="en-US" sz="2000" kern="1200" dirty="0" err="1"/>
                <a:t>juridique</a:t>
              </a:r>
              <a:endParaRPr lang="en-US" sz="2000" kern="1200" dirty="0"/>
            </a:p>
            <a:p>
              <a:pPr lvl="1" indent="-457200" algn="l" defTabSz="622300">
                <a:lnSpc>
                  <a:spcPct val="90000"/>
                </a:lnSpc>
                <a:spcBef>
                  <a:spcPct val="0"/>
                </a:spcBef>
                <a:spcAft>
                  <a:spcPct val="15000"/>
                </a:spcAft>
                <a:buFont typeface="+mj-lt"/>
                <a:buAutoNum type="arabicPeriod"/>
              </a:pPr>
              <a:r>
                <a:rPr lang="en-US" sz="2000" kern="1200" dirty="0"/>
                <a:t>La procedure de </a:t>
              </a:r>
              <a:r>
                <a:rPr lang="en-US" sz="2000" kern="1200" dirty="0" err="1"/>
                <a:t>demande</a:t>
              </a:r>
              <a:r>
                <a:rPr lang="en-US" sz="2000" kern="1200" dirty="0"/>
                <a:t> </a:t>
              </a:r>
              <a:r>
                <a:rPr lang="en-US" sz="2000" kern="1200" dirty="0" err="1"/>
                <a:t>d’asile</a:t>
              </a:r>
              <a:endParaRPr lang="en-US" sz="2000" kern="1200" dirty="0"/>
            </a:p>
            <a:p>
              <a:pPr lvl="1" indent="-457200" algn="l" defTabSz="622300">
                <a:lnSpc>
                  <a:spcPct val="90000"/>
                </a:lnSpc>
                <a:spcBef>
                  <a:spcPct val="0"/>
                </a:spcBef>
                <a:spcAft>
                  <a:spcPct val="15000"/>
                </a:spcAft>
                <a:buFont typeface="+mj-lt"/>
                <a:buAutoNum type="arabicPeriod"/>
              </a:pPr>
              <a:r>
                <a:rPr lang="en-US" sz="2000" kern="1200" dirty="0"/>
                <a:t>Les chiffres </a:t>
              </a:r>
              <a:r>
                <a:rPr lang="en-US" sz="2000" kern="1200" dirty="0" err="1"/>
                <a:t>clés</a:t>
              </a:r>
              <a:endParaRPr lang="en-US" sz="2000" kern="1200" dirty="0"/>
            </a:p>
            <a:p>
              <a:pPr lvl="1" indent="-457200" algn="l" defTabSz="622300">
                <a:lnSpc>
                  <a:spcPct val="90000"/>
                </a:lnSpc>
                <a:spcBef>
                  <a:spcPct val="0"/>
                </a:spcBef>
                <a:spcAft>
                  <a:spcPct val="15000"/>
                </a:spcAft>
                <a:buFont typeface="+mj-lt"/>
                <a:buAutoNum type="arabicPeriod"/>
              </a:pPr>
              <a:r>
                <a:rPr lang="en-US" sz="2000" kern="1200" dirty="0" err="1"/>
                <a:t>L’accompagnement</a:t>
              </a:r>
              <a:r>
                <a:rPr lang="en-US" sz="2000" kern="1200" dirty="0"/>
                <a:t> à la sortie</a:t>
              </a:r>
            </a:p>
          </p:txBody>
        </p:sp>
      </p:grpSp>
    </p:spTree>
    <p:extLst>
      <p:ext uri="{BB962C8B-B14F-4D97-AF65-F5344CB8AC3E}">
        <p14:creationId xmlns:p14="http://schemas.microsoft.com/office/powerpoint/2010/main" val="31141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F5E9EEF1-A369-81E0-0BB7-E4C1812F5776}"/>
              </a:ext>
            </a:extLst>
          </p:cNvPr>
          <p:cNvPicPr>
            <a:picLocks noChangeAspect="1"/>
          </p:cNvPicPr>
          <p:nvPr/>
        </p:nvPicPr>
        <p:blipFill>
          <a:blip r:embed="rId3"/>
          <a:stretch>
            <a:fillRect/>
          </a:stretch>
        </p:blipFill>
        <p:spPr>
          <a:xfrm>
            <a:off x="757980" y="205807"/>
            <a:ext cx="10490123" cy="5955200"/>
          </a:xfrm>
          <a:prstGeom prst="rect">
            <a:avLst/>
          </a:prstGeom>
        </p:spPr>
      </p:pic>
    </p:spTree>
    <p:extLst>
      <p:ext uri="{BB962C8B-B14F-4D97-AF65-F5344CB8AC3E}">
        <p14:creationId xmlns:p14="http://schemas.microsoft.com/office/powerpoint/2010/main" val="129584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387638"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514350" lvl="1" indent="-514350" algn="l" defTabSz="622300">
                <a:lnSpc>
                  <a:spcPct val="90000"/>
                </a:lnSpc>
                <a:spcBef>
                  <a:spcPct val="0"/>
                </a:spcBef>
                <a:spcAft>
                  <a:spcPct val="15000"/>
                </a:spcAft>
                <a:buFont typeface="+mj-lt"/>
                <a:buAutoNum type="arabicPeriod" startAt="3"/>
              </a:pPr>
              <a:r>
                <a:rPr lang="en-US" sz="3200" kern="1200" dirty="0"/>
                <a:t>La procedure de </a:t>
              </a:r>
              <a:r>
                <a:rPr lang="en-US" sz="3200" kern="1200" dirty="0" err="1"/>
                <a:t>demande</a:t>
              </a:r>
              <a:r>
                <a:rPr lang="en-US" sz="3200" kern="1200" dirty="0"/>
                <a:t> </a:t>
              </a:r>
              <a:r>
                <a:rPr lang="en-US" sz="3200" kern="1200" dirty="0" err="1"/>
                <a:t>d’asile</a:t>
              </a:r>
              <a:endParaRPr lang="en-US" sz="3200" kern="1200" dirty="0"/>
            </a:p>
          </p:txBody>
        </p:sp>
      </p:grpSp>
    </p:spTree>
    <p:extLst>
      <p:ext uri="{BB962C8B-B14F-4D97-AF65-F5344CB8AC3E}">
        <p14:creationId xmlns:p14="http://schemas.microsoft.com/office/powerpoint/2010/main" val="250841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Espace réservé du contenu 3">
            <a:extLst>
              <a:ext uri="{FF2B5EF4-FFF2-40B4-BE49-F238E27FC236}">
                <a16:creationId xmlns:a16="http://schemas.microsoft.com/office/drawing/2014/main" id="{C1E1D4F6-4BCD-6DD8-9143-1CA31FCE08F3}"/>
              </a:ext>
            </a:extLst>
          </p:cNvPr>
          <p:cNvGraphicFramePr>
            <a:graphicFrameLocks noChangeAspect="1"/>
          </p:cNvGraphicFramePr>
          <p:nvPr>
            <p:extLst>
              <p:ext uri="{D42A27DB-BD31-4B8C-83A1-F6EECF244321}">
                <p14:modId xmlns:p14="http://schemas.microsoft.com/office/powerpoint/2010/main" val="1006294300"/>
              </p:ext>
            </p:extLst>
          </p:nvPr>
        </p:nvGraphicFramePr>
        <p:xfrm>
          <a:off x="3306237" y="0"/>
          <a:ext cx="5270291" cy="6858000"/>
        </p:xfrm>
        <a:graphic>
          <a:graphicData uri="http://schemas.openxmlformats.org/presentationml/2006/ole">
            <mc:AlternateContent xmlns:mc="http://schemas.openxmlformats.org/markup-compatibility/2006">
              <mc:Choice xmlns:v="urn:schemas-microsoft-com:vml" Requires="v">
                <p:oleObj name="Acrobat Document" r:id="rId3" imgW="3777942" imgH="5346481" progId="Acrobat.Document.DC">
                  <p:embed/>
                </p:oleObj>
              </mc:Choice>
              <mc:Fallback>
                <p:oleObj name="Acrobat Document" r:id="rId3" imgW="3777942" imgH="5346481" progId="Acrobat.Document.DC">
                  <p:embed/>
                  <p:pic>
                    <p:nvPicPr>
                      <p:cNvPr id="2" name="Espace réservé du contenu 3">
                        <a:extLst>
                          <a:ext uri="{FF2B5EF4-FFF2-40B4-BE49-F238E27FC236}">
                            <a16:creationId xmlns:a16="http://schemas.microsoft.com/office/drawing/2014/main" id="{C1E1D4F6-4BCD-6DD8-9143-1CA31FCE08F3}"/>
                          </a:ext>
                        </a:extLst>
                      </p:cNvPr>
                      <p:cNvPicPr/>
                      <p:nvPr/>
                    </p:nvPicPr>
                    <p:blipFill>
                      <a:blip r:embed="rId4"/>
                      <a:stretch>
                        <a:fillRect/>
                      </a:stretch>
                    </p:blipFill>
                    <p:spPr>
                      <a:xfrm>
                        <a:off x="3306237" y="0"/>
                        <a:ext cx="5270291" cy="6858000"/>
                      </a:xfrm>
                      <a:prstGeom prst="rect">
                        <a:avLst/>
                      </a:prstGeom>
                    </p:spPr>
                  </p:pic>
                </p:oleObj>
              </mc:Fallback>
            </mc:AlternateContent>
          </a:graphicData>
        </a:graphic>
      </p:graphicFrame>
    </p:spTree>
    <p:extLst>
      <p:ext uri="{BB962C8B-B14F-4D97-AF65-F5344CB8AC3E}">
        <p14:creationId xmlns:p14="http://schemas.microsoft.com/office/powerpoint/2010/main" val="124225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387638"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514350" lvl="1" indent="-514350" algn="l" defTabSz="622300">
                <a:lnSpc>
                  <a:spcPct val="90000"/>
                </a:lnSpc>
                <a:spcBef>
                  <a:spcPct val="0"/>
                </a:spcBef>
                <a:spcAft>
                  <a:spcPct val="15000"/>
                </a:spcAft>
                <a:buFont typeface="+mj-lt"/>
                <a:buAutoNum type="arabicPeriod" startAt="3"/>
              </a:pPr>
              <a:r>
                <a:rPr lang="en-US" sz="3200" kern="1200" dirty="0"/>
                <a:t>Les chiffres </a:t>
              </a:r>
              <a:r>
                <a:rPr lang="en-US" sz="3200" kern="1200" dirty="0" err="1"/>
                <a:t>clés</a:t>
              </a:r>
              <a:endParaRPr lang="en-US" sz="3200" kern="1200" dirty="0"/>
            </a:p>
          </p:txBody>
        </p:sp>
      </p:grpSp>
    </p:spTree>
    <p:extLst>
      <p:ext uri="{BB962C8B-B14F-4D97-AF65-F5344CB8AC3E}">
        <p14:creationId xmlns:p14="http://schemas.microsoft.com/office/powerpoint/2010/main" val="66067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85E9E1-373A-8221-4F19-12C51D907AAA}"/>
              </a:ext>
            </a:extLst>
          </p:cNvPr>
          <p:cNvSpPr txBox="1">
            <a:spLocks/>
          </p:cNvSpPr>
          <p:nvPr/>
        </p:nvSpPr>
        <p:spPr>
          <a:xfrm>
            <a:off x="1390650" y="950913"/>
            <a:ext cx="9144000" cy="64928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 demande d’asile en France</a:t>
            </a:r>
          </a:p>
        </p:txBody>
      </p:sp>
      <p:pic>
        <p:nvPicPr>
          <p:cNvPr id="7" name="Image 6" descr="Une image contenant texte, capture d’écran, Police, nombre&#10;&#10;Description générée automatiquement">
            <a:extLst>
              <a:ext uri="{FF2B5EF4-FFF2-40B4-BE49-F238E27FC236}">
                <a16:creationId xmlns:a16="http://schemas.microsoft.com/office/drawing/2014/main" id="{80F6C3CE-92CB-45CE-1191-702EF2C41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807" y="1988694"/>
            <a:ext cx="7280647" cy="3714015"/>
          </a:xfrm>
          <a:prstGeom prst="rect">
            <a:avLst/>
          </a:prstGeom>
        </p:spPr>
      </p:pic>
    </p:spTree>
    <p:extLst>
      <p:ext uri="{BB962C8B-B14F-4D97-AF65-F5344CB8AC3E}">
        <p14:creationId xmlns:p14="http://schemas.microsoft.com/office/powerpoint/2010/main" val="7053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85E9E1-373A-8221-4F19-12C51D907AAA}"/>
              </a:ext>
            </a:extLst>
          </p:cNvPr>
          <p:cNvSpPr txBox="1">
            <a:spLocks/>
          </p:cNvSpPr>
          <p:nvPr/>
        </p:nvSpPr>
        <p:spPr>
          <a:xfrm>
            <a:off x="1390650" y="950913"/>
            <a:ext cx="9144000" cy="64928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 demande d’asile en France</a:t>
            </a:r>
          </a:p>
        </p:txBody>
      </p:sp>
      <p:sp>
        <p:nvSpPr>
          <p:cNvPr id="4" name="ZoneTexte 3">
            <a:extLst>
              <a:ext uri="{FF2B5EF4-FFF2-40B4-BE49-F238E27FC236}">
                <a16:creationId xmlns:a16="http://schemas.microsoft.com/office/drawing/2014/main" id="{573C1EC8-C315-6C7E-8D45-6ED88BD6BA20}"/>
              </a:ext>
            </a:extLst>
          </p:cNvPr>
          <p:cNvSpPr txBox="1"/>
          <p:nvPr/>
        </p:nvSpPr>
        <p:spPr>
          <a:xfrm>
            <a:off x="943897" y="1730477"/>
            <a:ext cx="10432026" cy="5078313"/>
          </a:xfrm>
          <a:prstGeom prst="rect">
            <a:avLst/>
          </a:prstGeom>
          <a:noFill/>
        </p:spPr>
        <p:txBody>
          <a:bodyPr wrap="square">
            <a:spAutoFit/>
          </a:bodyPr>
          <a:lstStyle/>
          <a:p>
            <a:r>
              <a:rPr lang="fr-FR" dirty="0"/>
              <a:t>En 2023*, </a:t>
            </a:r>
            <a:r>
              <a:rPr lang="fr-FR" b="1" dirty="0"/>
              <a:t>près de 142 500 demandes de protection internationale</a:t>
            </a:r>
            <a:r>
              <a:rPr lang="fr-FR" dirty="0"/>
              <a:t> ont été introduites à l’</a:t>
            </a:r>
            <a:r>
              <a:rPr lang="fr-FR" dirty="0" err="1"/>
              <a:t>Ofpra</a:t>
            </a:r>
            <a:r>
              <a:rPr lang="fr-FR" dirty="0"/>
              <a:t>, toutes procédures confondues. Parmi elles, on dénombre quelque 123 400 premières demandes d’asile et près de 470 demandes de statut d’apatride.</a:t>
            </a:r>
          </a:p>
          <a:p>
            <a:br>
              <a:rPr lang="fr-FR" dirty="0"/>
            </a:br>
            <a:r>
              <a:rPr lang="fr-FR" dirty="0"/>
              <a:t>En </a:t>
            </a:r>
            <a:r>
              <a:rPr lang="fr-FR" b="1" dirty="0"/>
              <a:t>augmentation de 8,6 %</a:t>
            </a:r>
            <a:r>
              <a:rPr lang="fr-FR" dirty="0"/>
              <a:t> par rapport à 2022, la demande renoue ainsi avec la tendance observée avant la crise sanitaire liée à la pandémie de Covid-19, qui avait lourdement affecté les mouvements de populations.</a:t>
            </a:r>
          </a:p>
          <a:p>
            <a:br>
              <a:rPr lang="fr-FR" dirty="0"/>
            </a:br>
            <a:r>
              <a:rPr lang="fr-FR" dirty="0"/>
              <a:t>L’Afghanistan est demeuré, pour la sixième année consécutive, le premier pays de provenance des demandeurs d’asile, avec plus de 17 500 premières demandes introduites, suivi du Bangladesh (8 600), de la Turquie (8 500), de la République démocratique du Congo (8 000) et de la République de Guinée (7 000).</a:t>
            </a:r>
          </a:p>
          <a:p>
            <a:r>
              <a:rPr lang="fr-FR" dirty="0"/>
              <a:t>L’Office a maintenu un haut niveau d’activité en rendant </a:t>
            </a:r>
            <a:r>
              <a:rPr lang="fr-FR" b="1" dirty="0"/>
              <a:t>plus de 136 700 décisions</a:t>
            </a:r>
            <a:r>
              <a:rPr lang="fr-FR" dirty="0"/>
              <a:t> au cours de l’année 2023. Son taux de protection a de nouveau augmenté, en lien avec la composition de la demande d’asile et la dégradation de la situation dans certains pays d’origine des demandeurs d’asile, pour atteindre</a:t>
            </a:r>
            <a:r>
              <a:rPr lang="fr-FR" b="1" dirty="0"/>
              <a:t> près de 33 %</a:t>
            </a:r>
            <a:r>
              <a:rPr lang="fr-FR" dirty="0"/>
              <a:t> (+ 4 points par rapport 2022).  </a:t>
            </a:r>
          </a:p>
          <a:p>
            <a:br>
              <a:rPr lang="fr-FR" dirty="0"/>
            </a:br>
            <a:r>
              <a:rPr lang="fr-FR" dirty="0"/>
              <a:t>Le délai annuel moyen de traitement a notablement poursuivi sa réduction pour s’établir à </a:t>
            </a:r>
            <a:r>
              <a:rPr lang="fr-FR" b="1" dirty="0"/>
              <a:t>4,2 mois</a:t>
            </a:r>
            <a:r>
              <a:rPr lang="fr-FR" dirty="0"/>
              <a:t> (5,2 mois en 2022).</a:t>
            </a:r>
          </a:p>
          <a:p>
            <a:endParaRPr lang="fr-FR" dirty="0"/>
          </a:p>
        </p:txBody>
      </p:sp>
    </p:spTree>
    <p:extLst>
      <p:ext uri="{BB962C8B-B14F-4D97-AF65-F5344CB8AC3E}">
        <p14:creationId xmlns:p14="http://schemas.microsoft.com/office/powerpoint/2010/main" val="40058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85E9E1-373A-8221-4F19-12C51D907AAA}"/>
              </a:ext>
            </a:extLst>
          </p:cNvPr>
          <p:cNvSpPr txBox="1">
            <a:spLocks/>
          </p:cNvSpPr>
          <p:nvPr/>
        </p:nvSpPr>
        <p:spPr>
          <a:xfrm>
            <a:off x="1390650" y="950913"/>
            <a:ext cx="9144000" cy="64928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La demande d’asile en Bretagne</a:t>
            </a:r>
            <a:endParaRPr lang="fr-FR" dirty="0"/>
          </a:p>
        </p:txBody>
      </p:sp>
      <p:pic>
        <p:nvPicPr>
          <p:cNvPr id="3" name="Image 2">
            <a:extLst>
              <a:ext uri="{FF2B5EF4-FFF2-40B4-BE49-F238E27FC236}">
                <a16:creationId xmlns:a16="http://schemas.microsoft.com/office/drawing/2014/main" id="{A9142C06-7F9F-F063-EA41-023B52905976}"/>
              </a:ext>
            </a:extLst>
          </p:cNvPr>
          <p:cNvPicPr>
            <a:picLocks noChangeAspect="1"/>
          </p:cNvPicPr>
          <p:nvPr/>
        </p:nvPicPr>
        <p:blipFill rotWithShape="1">
          <a:blip r:embed="rId3"/>
          <a:srcRect t="21364"/>
          <a:stretch/>
        </p:blipFill>
        <p:spPr>
          <a:xfrm>
            <a:off x="1390650" y="2009774"/>
            <a:ext cx="9010650" cy="4312443"/>
          </a:xfrm>
          <a:prstGeom prst="rect">
            <a:avLst/>
          </a:prstGeom>
        </p:spPr>
      </p:pic>
    </p:spTree>
    <p:extLst>
      <p:ext uri="{BB962C8B-B14F-4D97-AF65-F5344CB8AC3E}">
        <p14:creationId xmlns:p14="http://schemas.microsoft.com/office/powerpoint/2010/main" val="2853367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387638"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514350" lvl="1" indent="-514350" algn="l" defTabSz="622300">
                <a:lnSpc>
                  <a:spcPct val="90000"/>
                </a:lnSpc>
                <a:spcBef>
                  <a:spcPct val="0"/>
                </a:spcBef>
                <a:spcAft>
                  <a:spcPct val="15000"/>
                </a:spcAft>
                <a:buFont typeface="+mj-lt"/>
                <a:buAutoNum type="arabicPeriod" startAt="3"/>
              </a:pPr>
              <a:r>
                <a:rPr lang="en-US" sz="3200" kern="1200" dirty="0" err="1"/>
                <a:t>L’accompagnement</a:t>
              </a:r>
              <a:r>
                <a:rPr lang="en-US" sz="3200" kern="1200" dirty="0"/>
                <a:t> à la sortie</a:t>
              </a:r>
            </a:p>
          </p:txBody>
        </p:sp>
      </p:grpSp>
    </p:spTree>
    <p:extLst>
      <p:ext uri="{BB962C8B-B14F-4D97-AF65-F5344CB8AC3E}">
        <p14:creationId xmlns:p14="http://schemas.microsoft.com/office/powerpoint/2010/main" val="371249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85E9E1-373A-8221-4F19-12C51D907AAA}"/>
              </a:ext>
            </a:extLst>
          </p:cNvPr>
          <p:cNvSpPr txBox="1">
            <a:spLocks/>
          </p:cNvSpPr>
          <p:nvPr/>
        </p:nvSpPr>
        <p:spPr>
          <a:xfrm>
            <a:off x="1390650" y="950913"/>
            <a:ext cx="9144000" cy="64928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L’accompagnement à la sortie</a:t>
            </a:r>
          </a:p>
        </p:txBody>
      </p:sp>
      <p:sp>
        <p:nvSpPr>
          <p:cNvPr id="5" name="ZoneTexte 4">
            <a:extLst>
              <a:ext uri="{FF2B5EF4-FFF2-40B4-BE49-F238E27FC236}">
                <a16:creationId xmlns:a16="http://schemas.microsoft.com/office/drawing/2014/main" id="{C606BC2F-847D-C579-A61C-E3DA1E17A579}"/>
              </a:ext>
            </a:extLst>
          </p:cNvPr>
          <p:cNvSpPr txBox="1"/>
          <p:nvPr/>
        </p:nvSpPr>
        <p:spPr>
          <a:xfrm>
            <a:off x="1390649" y="1937842"/>
            <a:ext cx="9011879" cy="2031325"/>
          </a:xfrm>
          <a:prstGeom prst="rect">
            <a:avLst/>
          </a:prstGeom>
          <a:noFill/>
        </p:spPr>
        <p:txBody>
          <a:bodyPr wrap="square">
            <a:spAutoFit/>
          </a:bodyPr>
          <a:lstStyle/>
          <a:p>
            <a:pPr marL="285750" indent="-285750">
              <a:buFont typeface="Arial" panose="020B0604020202020204" pitchFamily="34" charset="0"/>
              <a:buChar char="•"/>
            </a:pPr>
            <a:r>
              <a:rPr lang="fr-FR" dirty="0"/>
              <a:t>Orientation vers le droit commun : logement, emploi, formation …</a:t>
            </a:r>
          </a:p>
          <a:p>
            <a:endParaRPr lang="fr-FR" dirty="0"/>
          </a:p>
          <a:p>
            <a:pPr marL="285750" indent="-285750">
              <a:buFont typeface="Arial" panose="020B0604020202020204" pitchFamily="34" charset="0"/>
              <a:buChar char="•"/>
            </a:pPr>
            <a:r>
              <a:rPr lang="fr-FR" dirty="0"/>
              <a:t>En 2022, démarrage du programme AGIR (expérimentation dans quelques départements dont le Morbihan)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Echanges – questions sur les modalités d’accompagnement à la sortie</a:t>
            </a:r>
          </a:p>
          <a:p>
            <a:endParaRPr lang="fr-FR" dirty="0"/>
          </a:p>
        </p:txBody>
      </p:sp>
    </p:spTree>
    <p:extLst>
      <p:ext uri="{BB962C8B-B14F-4D97-AF65-F5344CB8AC3E}">
        <p14:creationId xmlns:p14="http://schemas.microsoft.com/office/powerpoint/2010/main" val="139309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1">
            <a:extLst>
              <a:ext uri="{FF2B5EF4-FFF2-40B4-BE49-F238E27FC236}">
                <a16:creationId xmlns:a16="http://schemas.microsoft.com/office/drawing/2014/main" id="{66BECDE5-892F-0385-8E68-7888102F1CE8}"/>
              </a:ext>
            </a:extLst>
          </p:cNvPr>
          <p:cNvSpPr txBox="1">
            <a:spLocks/>
          </p:cNvSpPr>
          <p:nvPr/>
        </p:nvSpPr>
        <p:spPr>
          <a:xfrm>
            <a:off x="1486115" y="804540"/>
            <a:ext cx="9144000" cy="84931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Quelques liens utiles</a:t>
            </a:r>
          </a:p>
        </p:txBody>
      </p:sp>
      <p:sp>
        <p:nvSpPr>
          <p:cNvPr id="7" name="Sous-titre 2">
            <a:extLst>
              <a:ext uri="{FF2B5EF4-FFF2-40B4-BE49-F238E27FC236}">
                <a16:creationId xmlns:a16="http://schemas.microsoft.com/office/drawing/2014/main" id="{190BB76E-8229-C854-E768-26E23230622F}"/>
              </a:ext>
            </a:extLst>
          </p:cNvPr>
          <p:cNvSpPr txBox="1">
            <a:spLocks/>
          </p:cNvSpPr>
          <p:nvPr/>
        </p:nvSpPr>
        <p:spPr>
          <a:xfrm>
            <a:off x="1486115" y="1776774"/>
            <a:ext cx="9144000" cy="298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Lien vers le guide du demandeur d’asile : </a:t>
            </a:r>
            <a:r>
              <a:rPr lang="fr-FR" u="sng" dirty="0">
                <a:hlinkClick r:id="rId3"/>
              </a:rPr>
              <a:t>https://www.immigration.interieur.gouv.fr/Asile/Guide-du-demandeur-d-asile-en-France</a:t>
            </a:r>
            <a:endParaRPr lang="fr-FR" dirty="0"/>
          </a:p>
          <a:p>
            <a:r>
              <a:rPr lang="fr-FR" dirty="0"/>
              <a:t>Lien vers </a:t>
            </a:r>
            <a:r>
              <a:rPr lang="fr-FR" dirty="0" err="1"/>
              <a:t>Dom’asile</a:t>
            </a:r>
            <a:r>
              <a:rPr lang="fr-FR" dirty="0"/>
              <a:t> qui est plutôt bien fait et peut être ressource : </a:t>
            </a:r>
            <a:r>
              <a:rPr lang="fr-FR" u="sng" dirty="0">
                <a:hlinkClick r:id="rId4"/>
              </a:rPr>
              <a:t>https://domasile.info/fr/#1606988005272-eb3cdb4b-f9a9</a:t>
            </a:r>
            <a:endParaRPr lang="fr-FR" dirty="0"/>
          </a:p>
          <a:p>
            <a:r>
              <a:rPr lang="fr-FR" dirty="0"/>
              <a:t>L’information simple et traduite pour les personnes réfugiées en France : </a:t>
            </a:r>
            <a:r>
              <a:rPr lang="fr-FR" dirty="0">
                <a:hlinkClick r:id="rId5"/>
              </a:rPr>
              <a:t>https://refugies.info/fr</a:t>
            </a:r>
            <a:endParaRPr lang="fr-FR" dirty="0"/>
          </a:p>
          <a:p>
            <a:r>
              <a:rPr lang="fr-FR" dirty="0"/>
              <a:t>Rapport d’activités de l’OFPRA : </a:t>
            </a:r>
            <a:r>
              <a:rPr lang="fr-FR" dirty="0">
                <a:hlinkClick r:id="rId6"/>
              </a:rPr>
              <a:t>https://www.ofpra.gouv.fr/actualites/rapport-dactivite-2023</a:t>
            </a:r>
            <a:endParaRPr lang="fr-FR" dirty="0"/>
          </a:p>
          <a:p>
            <a:pPr marL="0" indent="0">
              <a:buNone/>
            </a:pPr>
            <a:endParaRPr lang="fr-FR" dirty="0"/>
          </a:p>
          <a:p>
            <a:endParaRPr lang="fr-FR" dirty="0"/>
          </a:p>
        </p:txBody>
      </p:sp>
    </p:spTree>
    <p:extLst>
      <p:ext uri="{BB962C8B-B14F-4D97-AF65-F5344CB8AC3E}">
        <p14:creationId xmlns:p14="http://schemas.microsoft.com/office/powerpoint/2010/main" val="886401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184572"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1" indent="-457200" algn="l" defTabSz="622300">
                <a:lnSpc>
                  <a:spcPct val="90000"/>
                </a:lnSpc>
                <a:spcBef>
                  <a:spcPct val="0"/>
                </a:spcBef>
                <a:spcAft>
                  <a:spcPct val="15000"/>
                </a:spcAft>
                <a:buFont typeface="+mj-lt"/>
                <a:buAutoNum type="arabicPeriod"/>
              </a:pPr>
              <a:r>
                <a:rPr lang="en-US" sz="3200" b="1" kern="1200" dirty="0" err="1"/>
                <a:t>Vocabulaire</a:t>
              </a:r>
              <a:r>
                <a:rPr lang="en-US" sz="3200" b="1" kern="1200" dirty="0"/>
                <a:t> &amp; definitions</a:t>
              </a:r>
            </a:p>
          </p:txBody>
        </p:sp>
      </p:grpSp>
    </p:spTree>
    <p:extLst>
      <p:ext uri="{BB962C8B-B14F-4D97-AF65-F5344CB8AC3E}">
        <p14:creationId xmlns:p14="http://schemas.microsoft.com/office/powerpoint/2010/main" val="117600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21143" y="0"/>
            <a:ext cx="6138509" cy="697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47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2">
            <a:extLst>
              <a:ext uri="{FF2B5EF4-FFF2-40B4-BE49-F238E27FC236}">
                <a16:creationId xmlns:a16="http://schemas.microsoft.com/office/drawing/2014/main" id="{949DAA9F-A853-A47D-EDC1-8C6134814C6F}"/>
              </a:ext>
            </a:extLst>
          </p:cNvPr>
          <p:cNvSpPr txBox="1">
            <a:spLocks/>
          </p:cNvSpPr>
          <p:nvPr/>
        </p:nvSpPr>
        <p:spPr>
          <a:xfrm>
            <a:off x="838200" y="1314450"/>
            <a:ext cx="10515600" cy="49478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b="1" u="sng" dirty="0">
                <a:solidFill>
                  <a:srgbClr val="002060"/>
                </a:solidFill>
              </a:rPr>
              <a:t>Demandeur d’asile</a:t>
            </a:r>
            <a:r>
              <a:rPr lang="fr-FR" dirty="0"/>
              <a:t>: Personne qui a quitté son pays et demande refuge dans un autre pays. Afin de déterminer si la personne a des raisons de craindre d'être persécutée dans son pays, sa demande est examinée par l’Office Français de Protection des Réfugiés et Apatrides (OFPRA)</a:t>
            </a:r>
          </a:p>
          <a:p>
            <a:pPr algn="just"/>
            <a:r>
              <a:rPr lang="fr-FR" b="1" u="sng" dirty="0">
                <a:solidFill>
                  <a:srgbClr val="002060"/>
                </a:solidFill>
              </a:rPr>
              <a:t>L’asile</a:t>
            </a:r>
            <a:r>
              <a:rPr lang="fr-FR" dirty="0"/>
              <a:t> est la protection qu’accorde un État d’accueil à un étranger qui ne peut bénéficier de la protection des autorités de son pays d’origine. </a:t>
            </a:r>
            <a:r>
              <a:rPr lang="fr-FR" sz="2000" dirty="0">
                <a:hlinkClick r:id="rId3"/>
              </a:rPr>
              <a:t>https://www.cnrtl.fr/proxemie/asile</a:t>
            </a:r>
            <a:endParaRPr lang="fr-FR" sz="2000" dirty="0"/>
          </a:p>
          <a:p>
            <a:pPr algn="just"/>
            <a:r>
              <a:rPr lang="fr-FR" b="1" u="sng" dirty="0">
                <a:solidFill>
                  <a:srgbClr val="002060"/>
                </a:solidFill>
              </a:rPr>
              <a:t>Convention de Genève (1951): </a:t>
            </a:r>
            <a:r>
              <a:rPr lang="fr-FR" sz="2400" dirty="0"/>
              <a:t>«toute personne qui, craignant avec raison d’être persécutée du fait de sa race, de sa religion, de sa nationalité, de son appartenance à un certain groupe social ou de ses opinions politiques, se trouve hors du pays dont elle a la nationalité et qui ne peut, ou, du fait de cette crainte, ne veut se réclamer de la protection de ce pays  »</a:t>
            </a:r>
          </a:p>
          <a:p>
            <a:endParaRPr lang="fr-FR" dirty="0"/>
          </a:p>
        </p:txBody>
      </p:sp>
      <p:sp>
        <p:nvSpPr>
          <p:cNvPr id="4" name="Titre 1">
            <a:extLst>
              <a:ext uri="{FF2B5EF4-FFF2-40B4-BE49-F238E27FC236}">
                <a16:creationId xmlns:a16="http://schemas.microsoft.com/office/drawing/2014/main" id="{D04B79B3-02BA-21FF-D609-C3E6B24F0FC9}"/>
              </a:ext>
            </a:extLst>
          </p:cNvPr>
          <p:cNvSpPr txBox="1">
            <a:spLocks/>
          </p:cNvSpPr>
          <p:nvPr/>
        </p:nvSpPr>
        <p:spPr>
          <a:xfrm>
            <a:off x="285750" y="365125"/>
            <a:ext cx="11468100" cy="606425"/>
          </a:xfrm>
          <a:prstGeom prst="rect">
            <a:avLst/>
          </a:prstGeom>
          <a:ln w="38100">
            <a:noFill/>
            <a:prstDash val="dash"/>
          </a:ln>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i="1" dirty="0">
                <a:solidFill>
                  <a:schemeClr val="accent5">
                    <a:lumMod val="75000"/>
                  </a:schemeClr>
                </a:solidFill>
                <a:effectLst>
                  <a:outerShdw blurRad="38100" dist="38100" dir="2700000" algn="tl">
                    <a:srgbClr val="000000">
                      <a:alpha val="43137"/>
                    </a:srgbClr>
                  </a:outerShdw>
                </a:effectLst>
              </a:rPr>
              <a:t> </a:t>
            </a:r>
            <a:r>
              <a:rPr lang="fr-FR" altLang="fr-FR" b="1" i="1" dirty="0">
                <a:solidFill>
                  <a:schemeClr val="accent5">
                    <a:lumMod val="75000"/>
                  </a:schemeClr>
                </a:solidFill>
                <a:effectLst>
                  <a:outerShdw blurRad="38100" dist="38100" dir="2700000" algn="tl">
                    <a:srgbClr val="000000">
                      <a:alpha val="43137"/>
                    </a:srgbClr>
                  </a:outerShdw>
                </a:effectLst>
              </a:rPr>
              <a:t>« Migrants » : Différents statuts…</a:t>
            </a:r>
          </a:p>
          <a:p>
            <a:pPr algn="ctr"/>
            <a:endParaRPr lang="fr-FR" b="1" i="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027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38FE92-FE7B-275B-BA44-4B9D91D3627E}"/>
              </a:ext>
            </a:extLst>
          </p:cNvPr>
          <p:cNvSpPr/>
          <p:nvPr/>
        </p:nvSpPr>
        <p:spPr>
          <a:xfrm>
            <a:off x="912813" y="974100"/>
            <a:ext cx="9359900" cy="5700022"/>
          </a:xfrm>
          <a:prstGeom prst="rect">
            <a:avLst/>
          </a:prstGeom>
        </p:spPr>
        <p:txBody>
          <a:bodyPr>
            <a:spAutoFit/>
          </a:bodyPr>
          <a:lstStyle/>
          <a:p>
            <a:pPr marL="0" marR="0" lvl="0" indent="0" algn="just" defTabSz="914400" rtl="0" eaLnBrk="1" fontAlgn="auto" latinLnBrk="0" hangingPunct="1">
              <a:lnSpc>
                <a:spcPct val="100000"/>
              </a:lnSpc>
              <a:spcBef>
                <a:spcPts val="500"/>
              </a:spcBef>
              <a:spcAft>
                <a:spcPts val="0"/>
              </a:spcAft>
              <a:buClr>
                <a:srgbClr val="4F81BD"/>
              </a:buClr>
              <a:buSzPct val="100000"/>
              <a:buFont typeface="Arial" charset="0"/>
              <a:buChar char="•"/>
              <a:tabLst/>
              <a:defRPr/>
            </a:pPr>
            <a:r>
              <a:rPr kumimoji="0" lang="fr-FR" sz="2400" b="1" i="0" u="none" strike="noStrike" kern="1200" cap="none" spc="0" normalizeH="0" baseline="0" noProof="0" dirty="0">
                <a:ln>
                  <a:noFill/>
                </a:ln>
                <a:solidFill>
                  <a:srgbClr val="000000"/>
                </a:solidFill>
                <a:effectLst/>
                <a:uLnTx/>
                <a:uFillTx/>
                <a:latin typeface="Calibri" pitchFamily="32" charset="0"/>
                <a:ea typeface="Microsoft YaHei"/>
                <a:cs typeface="+mn-cs"/>
              </a:rPr>
              <a:t> Demandeurs d’asile </a:t>
            </a:r>
            <a:r>
              <a:rPr kumimoji="0" lang="fr-FR" sz="2400" b="0" i="0" u="none" strike="noStrike" kern="1200" cap="none" spc="0" normalizeH="0" baseline="0" noProof="0" dirty="0">
                <a:ln>
                  <a:noFill/>
                </a:ln>
                <a:solidFill>
                  <a:srgbClr val="000000"/>
                </a:solidFill>
                <a:effectLst/>
                <a:uLnTx/>
                <a:uFillTx/>
                <a:latin typeface="Calibri" pitchFamily="32" charset="0"/>
                <a:ea typeface="Microsoft YaHei"/>
                <a:cs typeface="+mn-cs"/>
              </a:rPr>
              <a:t>:  </a:t>
            </a: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étrangers majeurs ou mineurs accompagnés entrés en France et qui déposent une demande de protection internationale auprès de l’OFPRA au regard de la Convention de Genève de 1951.</a:t>
            </a:r>
          </a:p>
          <a:p>
            <a:pPr marL="111125" marR="0" lvl="0" indent="0" algn="just" defTabSz="914400" rtl="0" eaLnBrk="1" fontAlgn="auto" latinLnBrk="0" hangingPunct="1">
              <a:lnSpc>
                <a:spcPct val="100000"/>
              </a:lnSpc>
              <a:spcBef>
                <a:spcPts val="500"/>
              </a:spcBef>
              <a:spcAft>
                <a:spcPts val="0"/>
              </a:spcAft>
              <a:buClr>
                <a:srgbClr val="4F81BD"/>
              </a:buClr>
              <a:buSzPct val="100000"/>
              <a:buFontTx/>
              <a:buNone/>
              <a:tabLst/>
              <a:defRPr/>
            </a:pP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		- Procédure </a:t>
            </a:r>
            <a:r>
              <a:rPr kumimoji="0" lang="fr-FR" sz="2000" b="0" i="0" u="none" strike="noStrike" kern="1200" cap="none" spc="0" normalizeH="0" baseline="0" noProof="0" dirty="0">
                <a:ln>
                  <a:noFill/>
                </a:ln>
                <a:solidFill>
                  <a:srgbClr val="FF0000"/>
                </a:solidFill>
                <a:effectLst/>
                <a:uLnTx/>
                <a:uFillTx/>
                <a:latin typeface="Calibri" pitchFamily="32" charset="0"/>
                <a:ea typeface="Microsoft YaHei"/>
                <a:cs typeface="+mn-cs"/>
              </a:rPr>
              <a:t>normale</a:t>
            </a:r>
          </a:p>
          <a:p>
            <a:pPr marL="111125" marR="0" lvl="0" indent="0" algn="just" defTabSz="914400" rtl="0" eaLnBrk="1" fontAlgn="auto" latinLnBrk="0" hangingPunct="1">
              <a:lnSpc>
                <a:spcPct val="80000"/>
              </a:lnSpc>
              <a:spcBef>
                <a:spcPts val="500"/>
              </a:spcBef>
              <a:spcAft>
                <a:spcPts val="0"/>
              </a:spcAft>
              <a:buClr>
                <a:srgbClr val="4F81BD"/>
              </a:buClr>
              <a:buSzPct val="100000"/>
              <a:buFontTx/>
              <a:buNone/>
              <a:tabLst/>
              <a:defRPr/>
            </a:pP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		- Procédure </a:t>
            </a:r>
            <a:r>
              <a:rPr kumimoji="0" lang="fr-FR" sz="2000" b="0" i="0" u="none" strike="noStrike" kern="1200" cap="none" spc="0" normalizeH="0" baseline="0" noProof="0" dirty="0">
                <a:ln>
                  <a:noFill/>
                </a:ln>
                <a:solidFill>
                  <a:srgbClr val="FF0000"/>
                </a:solidFill>
                <a:effectLst/>
                <a:uLnTx/>
                <a:uFillTx/>
                <a:latin typeface="Calibri" pitchFamily="32" charset="0"/>
                <a:ea typeface="Microsoft YaHei"/>
                <a:cs typeface="+mn-cs"/>
              </a:rPr>
              <a:t>prioritaire </a:t>
            </a:r>
            <a:r>
              <a:rPr kumimoji="0" lang="fr-FR" sz="2000" b="0" i="0" u="none" strike="noStrike" kern="1200" cap="none" spc="0" normalizeH="0" baseline="0" noProof="0" dirty="0">
                <a:ln>
                  <a:noFill/>
                </a:ln>
                <a:solidFill>
                  <a:prstClr val="black"/>
                </a:solidFill>
                <a:effectLst/>
                <a:uLnTx/>
                <a:uFillTx/>
                <a:latin typeface="Calibri" pitchFamily="32" charset="0"/>
                <a:ea typeface="Microsoft YaHei"/>
                <a:cs typeface="+mn-cs"/>
              </a:rPr>
              <a:t>: </a:t>
            </a: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étrangers issus de « pays sûrs »</a:t>
            </a:r>
          </a:p>
          <a:p>
            <a:pPr marL="111125" marR="0" lvl="0" indent="0" algn="just" defTabSz="914400" rtl="0" eaLnBrk="1" fontAlgn="auto" latinLnBrk="0" hangingPunct="1">
              <a:lnSpc>
                <a:spcPct val="80000"/>
              </a:lnSpc>
              <a:spcBef>
                <a:spcPts val="500"/>
              </a:spcBef>
              <a:spcAft>
                <a:spcPts val="0"/>
              </a:spcAft>
              <a:buClr>
                <a:srgbClr val="4F81BD"/>
              </a:buClr>
              <a:buSzPct val="100000"/>
              <a:buFontTx/>
              <a:buNone/>
              <a:tabLst/>
              <a:defRPr/>
            </a:pP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		- Procédure </a:t>
            </a:r>
            <a:r>
              <a:rPr kumimoji="0" lang="fr-FR" sz="2000" b="0" i="0" u="none" strike="noStrike" kern="1200" cap="none" spc="0" normalizeH="0" baseline="0" noProof="0" dirty="0">
                <a:ln>
                  <a:noFill/>
                </a:ln>
                <a:solidFill>
                  <a:srgbClr val="FF0000"/>
                </a:solidFill>
                <a:effectLst/>
                <a:uLnTx/>
                <a:uFillTx/>
                <a:latin typeface="Calibri" pitchFamily="32" charset="0"/>
                <a:ea typeface="Microsoft YaHei"/>
                <a:cs typeface="+mn-cs"/>
              </a:rPr>
              <a:t>Dublin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a:cs typeface="Arial" panose="020B0604020202020204" pitchFamily="34" charset="0"/>
              </a:rPr>
              <a:t>: </a:t>
            </a: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personne identifiée dans un autre pays de l’UE avant son arrivée en France (prise d’empreintes) → réadmission demandée vers ce pays</a:t>
            </a:r>
          </a:p>
          <a:p>
            <a:pPr marL="111125" marR="0" lvl="0" indent="0" algn="just" defTabSz="914400" rtl="0" eaLnBrk="1" fontAlgn="auto" latinLnBrk="0" hangingPunct="1">
              <a:lnSpc>
                <a:spcPct val="80000"/>
              </a:lnSpc>
              <a:spcBef>
                <a:spcPts val="500"/>
              </a:spcBef>
              <a:spcAft>
                <a:spcPts val="0"/>
              </a:spcAft>
              <a:buClr>
                <a:srgbClr val="4F81BD"/>
              </a:buClr>
              <a:buSzPct val="100000"/>
              <a:buFontTx/>
              <a:buNone/>
              <a:tabLst/>
              <a:defRPr/>
            </a:pPr>
            <a:endPar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endParaRPr>
          </a:p>
          <a:p>
            <a:pPr marL="0" marR="0" lvl="0" indent="0" algn="just" defTabSz="914400" rtl="0" eaLnBrk="1" fontAlgn="auto" latinLnBrk="0" hangingPunct="1">
              <a:lnSpc>
                <a:spcPct val="80000"/>
              </a:lnSpc>
              <a:spcBef>
                <a:spcPts val="500"/>
              </a:spcBef>
              <a:spcAft>
                <a:spcPts val="0"/>
              </a:spcAft>
              <a:buClr>
                <a:srgbClr val="4F81BD"/>
              </a:buClr>
              <a:buSzPct val="100000"/>
              <a:buFont typeface="Arial" charset="0"/>
              <a:buChar char="•"/>
              <a:tabLst/>
              <a:defRPr/>
            </a:pPr>
            <a:r>
              <a:rPr kumimoji="0" lang="fr-FR" sz="2400" b="1" i="0" u="none" strike="noStrike" kern="1200" cap="none" spc="0" normalizeH="0" baseline="0" noProof="0" dirty="0">
                <a:ln>
                  <a:noFill/>
                </a:ln>
                <a:solidFill>
                  <a:srgbClr val="000000"/>
                </a:solidFill>
                <a:effectLst/>
                <a:uLnTx/>
                <a:uFillTx/>
                <a:latin typeface="Calibri" pitchFamily="32" charset="0"/>
                <a:ea typeface="Microsoft YaHei"/>
                <a:cs typeface="+mn-cs"/>
              </a:rPr>
              <a:t> Réfugiés : </a:t>
            </a: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Demandeurs d’asile à qui l’OFPRA ou la CNDA (Commission Nationale du Droit d’Asile) octroient le </a:t>
            </a:r>
            <a:r>
              <a:rPr kumimoji="0" lang="fr-FR" sz="2000" b="0" i="0" u="sng" strike="noStrike" kern="1200" cap="none" spc="0" normalizeH="0" baseline="0" noProof="0" dirty="0">
                <a:ln>
                  <a:noFill/>
                </a:ln>
                <a:solidFill>
                  <a:srgbClr val="000000"/>
                </a:solidFill>
                <a:effectLst/>
                <a:uLnTx/>
                <a:uFillTx/>
                <a:latin typeface="Calibri" pitchFamily="32" charset="0"/>
                <a:ea typeface="Microsoft YaHei"/>
                <a:cs typeface="+mn-cs"/>
              </a:rPr>
              <a:t>statut de réfugié ou la Protection subsidiaire</a:t>
            </a:r>
          </a:p>
          <a:p>
            <a:pPr marL="0" marR="0" lvl="0" indent="0" algn="just" defTabSz="914400" rtl="0" eaLnBrk="1" fontAlgn="auto" latinLnBrk="0" hangingPunct="1">
              <a:lnSpc>
                <a:spcPct val="80000"/>
              </a:lnSpc>
              <a:spcBef>
                <a:spcPts val="500"/>
              </a:spcBef>
              <a:spcAft>
                <a:spcPts val="0"/>
              </a:spcAft>
              <a:buClr>
                <a:srgbClr val="4F81BD"/>
              </a:buClr>
              <a:buSzPct val="100000"/>
              <a:buFont typeface="Arial" charset="0"/>
              <a:buChar char="•"/>
              <a:tabLst/>
              <a:defRPr/>
            </a:pPr>
            <a:endParaRPr kumimoji="0" lang="fr-FR" sz="2000" b="0" i="0" u="sng" strike="noStrike" kern="1200" cap="none" spc="0" normalizeH="0" baseline="0" noProof="0" dirty="0">
              <a:ln>
                <a:noFill/>
              </a:ln>
              <a:solidFill>
                <a:srgbClr val="000000"/>
              </a:solidFill>
              <a:effectLst/>
              <a:uLnTx/>
              <a:uFillTx/>
              <a:latin typeface="Calibri" pitchFamily="32" charset="0"/>
              <a:ea typeface="Microsoft YaHei"/>
              <a:cs typeface="+mn-cs"/>
            </a:endParaRPr>
          </a:p>
          <a:p>
            <a:pPr marL="0" marR="0" lvl="0" indent="0" algn="just" defTabSz="914400" rtl="0" eaLnBrk="1" fontAlgn="auto" latinLnBrk="0" hangingPunct="1">
              <a:lnSpc>
                <a:spcPct val="80000"/>
              </a:lnSpc>
              <a:spcBef>
                <a:spcPts val="500"/>
              </a:spcBef>
              <a:spcAft>
                <a:spcPts val="0"/>
              </a:spcAft>
              <a:buClr>
                <a:srgbClr val="4F81BD"/>
              </a:buClr>
              <a:buSzPct val="100000"/>
              <a:buFont typeface="Arial" charset="0"/>
              <a:buChar char="•"/>
              <a:tabLst/>
              <a:defRPr/>
            </a:pPr>
            <a:r>
              <a:rPr kumimoji="0" lang="fr-FR" sz="2400" b="1" i="0" u="none" strike="noStrike" kern="1200" cap="none" spc="0" normalizeH="0" baseline="0" noProof="0" dirty="0">
                <a:ln>
                  <a:noFill/>
                </a:ln>
                <a:solidFill>
                  <a:srgbClr val="000000"/>
                </a:solidFill>
                <a:effectLst/>
                <a:uLnTx/>
                <a:uFillTx/>
                <a:latin typeface="Calibri" pitchFamily="32" charset="0"/>
                <a:ea typeface="Microsoft YaHei"/>
                <a:cs typeface="+mn-cs"/>
              </a:rPr>
              <a:t> Déboutés </a:t>
            </a:r>
            <a:r>
              <a:rPr kumimoji="0" lang="fr-FR" sz="2400" b="0" i="0" u="none" strike="noStrike" kern="1200" cap="none" spc="0" normalizeH="0" baseline="0" noProof="0" dirty="0">
                <a:ln>
                  <a:noFill/>
                </a:ln>
                <a:solidFill>
                  <a:srgbClr val="000000"/>
                </a:solidFill>
                <a:effectLst/>
                <a:uLnTx/>
                <a:uFillTx/>
                <a:latin typeface="Calibri" pitchFamily="32" charset="0"/>
                <a:ea typeface="Microsoft YaHei"/>
                <a:cs typeface="+mn-cs"/>
              </a:rPr>
              <a:t>: </a:t>
            </a: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la demande d’asile est </a:t>
            </a:r>
            <a:r>
              <a:rPr kumimoji="0" lang="fr-FR" sz="2000" b="0" i="0" u="sng" strike="noStrike" kern="1200" cap="none" spc="0" normalizeH="0" baseline="0" noProof="0" dirty="0">
                <a:ln>
                  <a:noFill/>
                </a:ln>
                <a:solidFill>
                  <a:srgbClr val="000000"/>
                </a:solidFill>
                <a:effectLst/>
                <a:uLnTx/>
                <a:uFillTx/>
                <a:latin typeface="Calibri" pitchFamily="32" charset="0"/>
                <a:ea typeface="Microsoft YaHei"/>
                <a:cs typeface="+mn-cs"/>
              </a:rPr>
              <a:t>rejetée par l’OFPRA et/ou la CNDA</a:t>
            </a:r>
          </a:p>
          <a:p>
            <a:pPr marL="0" marR="0" lvl="0" indent="0" algn="just" defTabSz="914400" rtl="0" eaLnBrk="1" fontAlgn="auto" latinLnBrk="0" hangingPunct="1">
              <a:lnSpc>
                <a:spcPct val="80000"/>
              </a:lnSpc>
              <a:spcBef>
                <a:spcPts val="500"/>
              </a:spcBef>
              <a:spcAft>
                <a:spcPts val="0"/>
              </a:spcAft>
              <a:buClr>
                <a:srgbClr val="4F81BD"/>
              </a:buClr>
              <a:buSzPct val="100000"/>
              <a:buFont typeface="Arial" charset="0"/>
              <a:buChar char="•"/>
              <a:tabLst/>
              <a:defRPr/>
            </a:pPr>
            <a:endParaRPr kumimoji="0" lang="fr-FR" sz="1100" b="0" i="0" u="sng" strike="noStrike" kern="1200" cap="none" spc="0" normalizeH="0" baseline="0" noProof="0" dirty="0">
              <a:ln>
                <a:noFill/>
              </a:ln>
              <a:solidFill>
                <a:srgbClr val="000000"/>
              </a:solidFill>
              <a:effectLst/>
              <a:uLnTx/>
              <a:uFillTx/>
              <a:latin typeface="Calibri" pitchFamily="32" charset="0"/>
              <a:ea typeface="Microsoft YaHei"/>
              <a:cs typeface="+mn-cs"/>
            </a:endParaRPr>
          </a:p>
          <a:p>
            <a:pPr marL="111125" marR="0" lvl="0" indent="0" algn="just" defTabSz="914400" rtl="0" eaLnBrk="1" fontAlgn="auto" latinLnBrk="0" hangingPunct="1">
              <a:lnSpc>
                <a:spcPct val="80000"/>
              </a:lnSpc>
              <a:spcBef>
                <a:spcPts val="500"/>
              </a:spcBef>
              <a:spcAft>
                <a:spcPts val="0"/>
              </a:spcAft>
              <a:buClr>
                <a:srgbClr val="4F81BD"/>
              </a:buClr>
              <a:buSzPct val="100000"/>
              <a:buFontTx/>
              <a:buNone/>
              <a:tabLst/>
              <a:defRPr/>
            </a:pPr>
            <a:r>
              <a:rPr kumimoji="0" lang="fr-FR" sz="2400" b="1" i="0" u="sng" strike="noStrike" kern="1200" cap="none" spc="0" normalizeH="0" baseline="0" noProof="0" dirty="0">
                <a:ln>
                  <a:noFill/>
                </a:ln>
                <a:solidFill>
                  <a:srgbClr val="000000"/>
                </a:solidFill>
                <a:effectLst/>
                <a:uLnTx/>
                <a:uFillTx/>
                <a:latin typeface="Calibri" pitchFamily="32" charset="0"/>
                <a:ea typeface="Microsoft YaHei"/>
                <a:cs typeface="+mn-cs"/>
              </a:rPr>
              <a:t>Autres titres de séjour (hors « asile ») :</a:t>
            </a:r>
          </a:p>
          <a:p>
            <a:pPr marL="0" marR="0" lvl="0" indent="0" algn="just" defTabSz="914400" rtl="0" eaLnBrk="1" fontAlgn="auto" latinLnBrk="0" hangingPunct="1">
              <a:lnSpc>
                <a:spcPct val="80000"/>
              </a:lnSpc>
              <a:spcBef>
                <a:spcPts val="500"/>
              </a:spcBef>
              <a:spcAft>
                <a:spcPts val="0"/>
              </a:spcAft>
              <a:buClr>
                <a:srgbClr val="4F81BD"/>
              </a:buClr>
              <a:buSzPct val="100000"/>
              <a:buFont typeface="Arial" charset="0"/>
              <a:buChar char="•"/>
              <a:tabLst/>
              <a:defRPr/>
            </a:pPr>
            <a:endParaRPr kumimoji="0" lang="fr-FR" sz="1000" b="0" i="0" u="sng" strike="noStrike" kern="1200" cap="none" spc="0" normalizeH="0" baseline="0" noProof="0" dirty="0">
              <a:ln>
                <a:noFill/>
              </a:ln>
              <a:solidFill>
                <a:srgbClr val="000000"/>
              </a:solidFill>
              <a:effectLst/>
              <a:uLnTx/>
              <a:uFillTx/>
              <a:latin typeface="Calibri" pitchFamily="32" charset="0"/>
              <a:ea typeface="Microsoft YaHei"/>
              <a:cs typeface="+mn-cs"/>
            </a:endParaRPr>
          </a:p>
          <a:p>
            <a:pPr marL="111125" marR="0" lvl="0" indent="0" algn="just" defTabSz="914400" rtl="0" eaLnBrk="1" fontAlgn="auto" latinLnBrk="0" hangingPunct="1">
              <a:lnSpc>
                <a:spcPct val="100000"/>
              </a:lnSpc>
              <a:spcBef>
                <a:spcPts val="500"/>
              </a:spcBef>
              <a:spcAft>
                <a:spcPts val="0"/>
              </a:spcAft>
              <a:buClr>
                <a:srgbClr val="4F81BD"/>
              </a:buClr>
              <a:buSzPct val="100000"/>
              <a:buFontTx/>
              <a:buNone/>
              <a:tabLst/>
              <a:defRPr/>
            </a:pPr>
            <a:r>
              <a:rPr kumimoji="0" lang="fr-FR" sz="2000" b="1" i="0" u="none" strike="noStrike" kern="1200" cap="none" spc="0" normalizeH="0" baseline="0" noProof="0" dirty="0">
                <a:ln>
                  <a:noFill/>
                </a:ln>
                <a:solidFill>
                  <a:srgbClr val="000000"/>
                </a:solidFill>
                <a:effectLst/>
                <a:uLnTx/>
                <a:uFillTx/>
                <a:latin typeface="Calibri" pitchFamily="32" charset="0"/>
                <a:ea typeface="Microsoft YaHei"/>
                <a:cs typeface="+mn-cs"/>
              </a:rPr>
              <a:t>- Titre de séjour « Vie privée/familiale » </a:t>
            </a: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 conjoints de français / « étrangers malades » ayant un droit au séjour pour raison médicale…</a:t>
            </a:r>
          </a:p>
          <a:p>
            <a:pPr marL="111125" marR="0" lvl="0" indent="0" algn="just" defTabSz="914400" rtl="0" eaLnBrk="1" fontAlgn="auto" latinLnBrk="0" hangingPunct="1">
              <a:lnSpc>
                <a:spcPct val="100000"/>
              </a:lnSpc>
              <a:spcBef>
                <a:spcPts val="500"/>
              </a:spcBef>
              <a:spcAft>
                <a:spcPts val="0"/>
              </a:spcAft>
              <a:buClr>
                <a:srgbClr val="4F81BD"/>
              </a:buClr>
              <a:buSzPct val="100000"/>
              <a:buFontTx/>
              <a:buNone/>
              <a:tabLst/>
              <a:defRPr/>
            </a:pPr>
            <a:r>
              <a:rPr kumimoji="0" lang="fr-FR" sz="2000" b="0" i="0" u="none" strike="noStrike" kern="1200" cap="none" spc="0" normalizeH="0" baseline="0" noProof="0" dirty="0">
                <a:ln>
                  <a:noFill/>
                </a:ln>
                <a:solidFill>
                  <a:srgbClr val="000000"/>
                </a:solidFill>
                <a:effectLst/>
                <a:uLnTx/>
                <a:uFillTx/>
                <a:latin typeface="Calibri" pitchFamily="32" charset="0"/>
                <a:ea typeface="Microsoft YaHei"/>
                <a:cs typeface="+mn-cs"/>
              </a:rPr>
              <a:t>- Etudiants, mineurs non accompagnés (MNA), conjoints, </a:t>
            </a:r>
          </a:p>
        </p:txBody>
      </p:sp>
    </p:spTree>
    <p:extLst>
      <p:ext uri="{BB962C8B-B14F-4D97-AF65-F5344CB8AC3E}">
        <p14:creationId xmlns:p14="http://schemas.microsoft.com/office/powerpoint/2010/main" val="328155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affiche, graphisme, Graphique&#10;&#10;Description générée automatiquement">
            <a:extLst>
              <a:ext uri="{FF2B5EF4-FFF2-40B4-BE49-F238E27FC236}">
                <a16:creationId xmlns:a16="http://schemas.microsoft.com/office/drawing/2014/main" id="{96BF667E-04AF-0DE5-94B9-58AF0C5B2554}"/>
              </a:ext>
            </a:extLst>
          </p:cNvPr>
          <p:cNvPicPr>
            <a:picLocks noChangeAspect="1"/>
          </p:cNvPicPr>
          <p:nvPr/>
        </p:nvPicPr>
        <p:blipFill>
          <a:blip r:embed="rId3"/>
          <a:stretch>
            <a:fillRect/>
          </a:stretch>
        </p:blipFill>
        <p:spPr>
          <a:xfrm>
            <a:off x="9158620" y="3126758"/>
            <a:ext cx="2417560" cy="3405014"/>
          </a:xfrm>
          <a:prstGeom prst="rect">
            <a:avLst/>
          </a:prstGeom>
        </p:spPr>
      </p:pic>
      <p:grpSp>
        <p:nvGrpSpPr>
          <p:cNvPr id="3" name="Groupe 2">
            <a:extLst>
              <a:ext uri="{FF2B5EF4-FFF2-40B4-BE49-F238E27FC236}">
                <a16:creationId xmlns:a16="http://schemas.microsoft.com/office/drawing/2014/main" id="{63D741FF-C3E2-E982-26F3-0878DFCCDDFE}"/>
              </a:ext>
            </a:extLst>
          </p:cNvPr>
          <p:cNvGrpSpPr/>
          <p:nvPr/>
        </p:nvGrpSpPr>
        <p:grpSpPr>
          <a:xfrm>
            <a:off x="615820" y="307910"/>
            <a:ext cx="7184572" cy="5906623"/>
            <a:chOff x="393641" y="1219"/>
            <a:chExt cx="3767396" cy="3767396"/>
          </a:xfrm>
        </p:grpSpPr>
        <p:sp>
          <p:nvSpPr>
            <p:cNvPr id="4" name="Ellipse 3">
              <a:extLst>
                <a:ext uri="{FF2B5EF4-FFF2-40B4-BE49-F238E27FC236}">
                  <a16:creationId xmlns:a16="http://schemas.microsoft.com/office/drawing/2014/main" id="{642167AB-11ED-A6C2-091F-B9C98C038D78}"/>
                </a:ext>
              </a:extLst>
            </p:cNvPr>
            <p:cNvSpPr/>
            <p:nvPr/>
          </p:nvSpPr>
          <p:spPr>
            <a:xfrm>
              <a:off x="393641" y="1219"/>
              <a:ext cx="3767396" cy="376739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a:p>
          </p:txBody>
        </p:sp>
        <p:sp>
          <p:nvSpPr>
            <p:cNvPr id="6" name="Ellipse 4">
              <a:extLst>
                <a:ext uri="{FF2B5EF4-FFF2-40B4-BE49-F238E27FC236}">
                  <a16:creationId xmlns:a16="http://schemas.microsoft.com/office/drawing/2014/main" id="{A9922483-8153-B8B2-05CB-D6BA851A1DF9}"/>
                </a:ext>
              </a:extLst>
            </p:cNvPr>
            <p:cNvSpPr txBox="1"/>
            <p:nvPr/>
          </p:nvSpPr>
          <p:spPr>
            <a:xfrm>
              <a:off x="945363" y="552941"/>
              <a:ext cx="2663952" cy="2663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514350" lvl="1" indent="-514350" algn="l" defTabSz="622300">
                <a:lnSpc>
                  <a:spcPct val="90000"/>
                </a:lnSpc>
                <a:spcBef>
                  <a:spcPct val="0"/>
                </a:spcBef>
                <a:spcAft>
                  <a:spcPct val="15000"/>
                </a:spcAft>
                <a:buFont typeface="+mj-lt"/>
                <a:buAutoNum type="arabicPeriod" startAt="2"/>
              </a:pPr>
              <a:r>
                <a:rPr lang="en-US" sz="3200" kern="1200" dirty="0"/>
                <a:t>Les </a:t>
              </a:r>
              <a:r>
                <a:rPr lang="en-US" sz="3200" kern="1200" dirty="0" err="1"/>
                <a:t>opérateurs</a:t>
              </a:r>
              <a:r>
                <a:rPr lang="en-US" sz="3200" kern="1200" dirty="0"/>
                <a:t> et la repartition des places sur le </a:t>
              </a:r>
              <a:r>
                <a:rPr lang="en-US" sz="3200" kern="1200" dirty="0" err="1"/>
                <a:t>territoire</a:t>
              </a:r>
              <a:endParaRPr lang="en-US" sz="3200" kern="1200" dirty="0"/>
            </a:p>
          </p:txBody>
        </p:sp>
      </p:grpSp>
    </p:spTree>
    <p:extLst>
      <p:ext uri="{BB962C8B-B14F-4D97-AF65-F5344CB8AC3E}">
        <p14:creationId xmlns:p14="http://schemas.microsoft.com/office/powerpoint/2010/main" val="248681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2BF91E-E138-F581-947F-29A775064F23}"/>
              </a:ext>
            </a:extLst>
          </p:cNvPr>
          <p:cNvSpPr txBox="1">
            <a:spLocks/>
          </p:cNvSpPr>
          <p:nvPr/>
        </p:nvSpPr>
        <p:spPr>
          <a:xfrm>
            <a:off x="285750" y="365125"/>
            <a:ext cx="11468100" cy="606425"/>
          </a:xfrm>
          <a:prstGeom prst="rect">
            <a:avLst/>
          </a:prstGeom>
          <a:ln w="38100">
            <a:noFill/>
            <a:prstDash val="dash"/>
          </a:ln>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i="1" dirty="0">
                <a:solidFill>
                  <a:schemeClr val="accent5">
                    <a:lumMod val="75000"/>
                  </a:schemeClr>
                </a:solidFill>
                <a:effectLst>
                  <a:outerShdw blurRad="38100" dist="38100" dir="2700000" algn="tl">
                    <a:srgbClr val="000000">
                      <a:alpha val="43137"/>
                    </a:srgbClr>
                  </a:outerShdw>
                </a:effectLst>
              </a:rPr>
              <a:t>Les dispositifs et évolutions</a:t>
            </a:r>
          </a:p>
        </p:txBody>
      </p:sp>
      <p:pic>
        <p:nvPicPr>
          <p:cNvPr id="4" name="Image 3" descr="Une image contenant texte, carte, capture d’écran, diagramme&#10;&#10;Description générée automatiquement">
            <a:extLst>
              <a:ext uri="{FF2B5EF4-FFF2-40B4-BE49-F238E27FC236}">
                <a16:creationId xmlns:a16="http://schemas.microsoft.com/office/drawing/2014/main" id="{6976B847-BB40-FEFB-B52F-E54B5A9A5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496" y="925613"/>
            <a:ext cx="7011008" cy="5006774"/>
          </a:xfrm>
          <a:prstGeom prst="rect">
            <a:avLst/>
          </a:prstGeom>
        </p:spPr>
      </p:pic>
    </p:spTree>
    <p:extLst>
      <p:ext uri="{BB962C8B-B14F-4D97-AF65-F5344CB8AC3E}">
        <p14:creationId xmlns:p14="http://schemas.microsoft.com/office/powerpoint/2010/main" val="65508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1">
            <a:extLst>
              <a:ext uri="{FF2B5EF4-FFF2-40B4-BE49-F238E27FC236}">
                <a16:creationId xmlns:a16="http://schemas.microsoft.com/office/drawing/2014/main" id="{3444B0F3-8C0D-0E1A-F12D-98B338B42E80}"/>
              </a:ext>
            </a:extLst>
          </p:cNvPr>
          <p:cNvSpPr txBox="1">
            <a:spLocks/>
          </p:cNvSpPr>
          <p:nvPr/>
        </p:nvSpPr>
        <p:spPr>
          <a:xfrm>
            <a:off x="472563" y="327870"/>
            <a:ext cx="11468100" cy="606425"/>
          </a:xfrm>
          <a:prstGeom prst="rect">
            <a:avLst/>
          </a:prstGeom>
          <a:ln w="38100">
            <a:noFill/>
            <a:prstDash val="dash"/>
          </a:ln>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i="1" dirty="0">
                <a:solidFill>
                  <a:schemeClr val="accent5">
                    <a:lumMod val="75000"/>
                  </a:schemeClr>
                </a:solidFill>
                <a:effectLst>
                  <a:outerShdw blurRad="38100" dist="38100" dir="2700000" algn="tl">
                    <a:srgbClr val="000000">
                      <a:alpha val="43137"/>
                    </a:srgbClr>
                  </a:outerShdw>
                </a:effectLst>
              </a:rPr>
              <a:t>Les dispositifs et évolutions</a:t>
            </a:r>
          </a:p>
        </p:txBody>
      </p:sp>
      <p:pic>
        <p:nvPicPr>
          <p:cNvPr id="5" name="Image 4" descr="Une image contenant texte, capture d’écran, nombre, diagramme&#10;&#10;Description générée automatiquement">
            <a:extLst>
              <a:ext uri="{FF2B5EF4-FFF2-40B4-BE49-F238E27FC236}">
                <a16:creationId xmlns:a16="http://schemas.microsoft.com/office/drawing/2014/main" id="{4F6FB894-B18A-2CE3-EEA8-756D79FAE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13" y="1862103"/>
            <a:ext cx="5944800" cy="3133793"/>
          </a:xfrm>
          <a:prstGeom prst="rect">
            <a:avLst/>
          </a:prstGeom>
        </p:spPr>
      </p:pic>
      <p:sp>
        <p:nvSpPr>
          <p:cNvPr id="6" name="Titre 1">
            <a:extLst>
              <a:ext uri="{FF2B5EF4-FFF2-40B4-BE49-F238E27FC236}">
                <a16:creationId xmlns:a16="http://schemas.microsoft.com/office/drawing/2014/main" id="{9881048C-4936-696E-4226-EECE0EBC859F}"/>
              </a:ext>
            </a:extLst>
          </p:cNvPr>
          <p:cNvSpPr txBox="1">
            <a:spLocks/>
          </p:cNvSpPr>
          <p:nvPr/>
        </p:nvSpPr>
        <p:spPr>
          <a:xfrm>
            <a:off x="615438" y="5362553"/>
            <a:ext cx="5019675" cy="560038"/>
          </a:xfrm>
          <a:prstGeom prst="rect">
            <a:avLst/>
          </a:prstGeom>
          <a:ln w="38100">
            <a:noFill/>
            <a:prstDash val="dash"/>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b="1" i="1" dirty="0">
                <a:solidFill>
                  <a:schemeClr val="accent5">
                    <a:lumMod val="75000"/>
                  </a:schemeClr>
                </a:solidFill>
                <a:effectLst>
                  <a:outerShdw blurRad="38100" dist="38100" dir="2700000" algn="tl">
                    <a:srgbClr val="000000">
                      <a:alpha val="43137"/>
                    </a:srgbClr>
                  </a:outerShdw>
                </a:effectLst>
              </a:rPr>
              <a:t>Bretagne</a:t>
            </a:r>
          </a:p>
        </p:txBody>
      </p:sp>
      <p:sp>
        <p:nvSpPr>
          <p:cNvPr id="7" name="Titre 1">
            <a:extLst>
              <a:ext uri="{FF2B5EF4-FFF2-40B4-BE49-F238E27FC236}">
                <a16:creationId xmlns:a16="http://schemas.microsoft.com/office/drawing/2014/main" id="{A4A3C517-A00F-A0C4-D71C-FF7AAD393F36}"/>
              </a:ext>
            </a:extLst>
          </p:cNvPr>
          <p:cNvSpPr txBox="1">
            <a:spLocks/>
          </p:cNvSpPr>
          <p:nvPr/>
        </p:nvSpPr>
        <p:spPr>
          <a:xfrm>
            <a:off x="6497125" y="5369822"/>
            <a:ext cx="5019675" cy="560038"/>
          </a:xfrm>
          <a:prstGeom prst="rect">
            <a:avLst/>
          </a:prstGeom>
          <a:ln w="38100">
            <a:noFill/>
            <a:prstDash val="dash"/>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b="1" i="1" dirty="0">
                <a:solidFill>
                  <a:schemeClr val="accent5">
                    <a:lumMod val="75000"/>
                  </a:schemeClr>
                </a:solidFill>
                <a:effectLst>
                  <a:outerShdw blurRad="38100" dist="38100" dir="2700000" algn="tl">
                    <a:srgbClr val="000000">
                      <a:alpha val="43137"/>
                    </a:srgbClr>
                  </a:outerShdw>
                </a:effectLst>
              </a:rPr>
              <a:t>Morbihan</a:t>
            </a:r>
          </a:p>
        </p:txBody>
      </p:sp>
      <p:pic>
        <p:nvPicPr>
          <p:cNvPr id="8" name="Image 7" descr="Une image contenant texte, capture d’écran, nombre, diagramme&#10;&#10;Description générée automatiquement">
            <a:extLst>
              <a:ext uri="{FF2B5EF4-FFF2-40B4-BE49-F238E27FC236}">
                <a16:creationId xmlns:a16="http://schemas.microsoft.com/office/drawing/2014/main" id="{6861E0A1-C0F9-7B04-2F7D-D753A4DE8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513" y="1781768"/>
            <a:ext cx="5679654" cy="3294463"/>
          </a:xfrm>
          <a:prstGeom prst="rect">
            <a:avLst/>
          </a:prstGeom>
        </p:spPr>
      </p:pic>
    </p:spTree>
    <p:extLst>
      <p:ext uri="{BB962C8B-B14F-4D97-AF65-F5344CB8AC3E}">
        <p14:creationId xmlns:p14="http://schemas.microsoft.com/office/powerpoint/2010/main" val="3836025994"/>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2141</Words>
  <Application>Microsoft Office PowerPoint</Application>
  <PresentationFormat>Grand écran</PresentationFormat>
  <Paragraphs>271</Paragraphs>
  <Slides>29</Slides>
  <Notes>29</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6" baseType="lpstr">
      <vt:lpstr>Aptos</vt:lpstr>
      <vt:lpstr>Arial</vt:lpstr>
      <vt:lpstr>Calibri</vt:lpstr>
      <vt:lpstr>Calibri Light</vt:lpstr>
      <vt:lpstr>Wingdings</vt:lpstr>
      <vt:lpstr>1_Thème Office</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Amélie KERGAL</dc:creator>
  <cp:lastModifiedBy>TANGUY, Rozenn</cp:lastModifiedBy>
  <cp:revision>11</cp:revision>
  <cp:lastPrinted>2024-09-09T15:28:29Z</cp:lastPrinted>
  <dcterms:created xsi:type="dcterms:W3CDTF">2024-09-09T08:12:00Z</dcterms:created>
  <dcterms:modified xsi:type="dcterms:W3CDTF">2024-09-09T20:00:12Z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db4a9e-ca0d-4be2-b834-9c0c12cfa0eb_Enabled">
    <vt:lpwstr>true</vt:lpwstr>
  </property>
  <property fmtid="{D5CDD505-2E9C-101B-9397-08002B2CF9AE}" pid="3" name="MSIP_Label_72db4a9e-ca0d-4be2-b834-9c0c12cfa0eb_SetDate">
    <vt:lpwstr>2024-09-09T14:13:45Z</vt:lpwstr>
  </property>
  <property fmtid="{D5CDD505-2E9C-101B-9397-08002B2CF9AE}" pid="4" name="MSIP_Label_72db4a9e-ca0d-4be2-b834-9c0c12cfa0eb_Method">
    <vt:lpwstr>Standard</vt:lpwstr>
  </property>
  <property fmtid="{D5CDD505-2E9C-101B-9397-08002B2CF9AE}" pid="5" name="MSIP_Label_72db4a9e-ca0d-4be2-b834-9c0c12cfa0eb_Name">
    <vt:lpwstr>defa4170-0d19-0005-0004-bc88714345d2</vt:lpwstr>
  </property>
  <property fmtid="{D5CDD505-2E9C-101B-9397-08002B2CF9AE}" pid="6" name="MSIP_Label_72db4a9e-ca0d-4be2-b834-9c0c12cfa0eb_SiteId">
    <vt:lpwstr>46e421ad-bbd9-4fae-8d7d-aad8830601f0</vt:lpwstr>
  </property>
  <property fmtid="{D5CDD505-2E9C-101B-9397-08002B2CF9AE}" pid="7" name="MSIP_Label_72db4a9e-ca0d-4be2-b834-9c0c12cfa0eb_ActionId">
    <vt:lpwstr>e3d629da-ace7-4c06-8522-972e328b20fb</vt:lpwstr>
  </property>
  <property fmtid="{D5CDD505-2E9C-101B-9397-08002B2CF9AE}" pid="8" name="MSIP_Label_72db4a9e-ca0d-4be2-b834-9c0c12cfa0eb_ContentBits">
    <vt:lpwstr>0</vt:lpwstr>
  </property>
</Properties>
</file>